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3" r:id="rId2"/>
    <p:sldId id="400" r:id="rId3"/>
    <p:sldId id="395" r:id="rId4"/>
    <p:sldId id="397" r:id="rId5"/>
    <p:sldId id="396" r:id="rId6"/>
    <p:sldId id="405" r:id="rId7"/>
    <p:sldId id="378" r:id="rId8"/>
    <p:sldId id="406" r:id="rId9"/>
    <p:sldId id="379" r:id="rId10"/>
    <p:sldId id="380" r:id="rId11"/>
    <p:sldId id="407" r:id="rId12"/>
    <p:sldId id="401" r:id="rId13"/>
    <p:sldId id="392" r:id="rId14"/>
    <p:sldId id="384" r:id="rId15"/>
    <p:sldId id="385" r:id="rId16"/>
    <p:sldId id="389" r:id="rId17"/>
    <p:sldId id="386" r:id="rId18"/>
    <p:sldId id="404" r:id="rId19"/>
    <p:sldId id="391" r:id="rId20"/>
    <p:sldId id="387" r:id="rId21"/>
    <p:sldId id="402" r:id="rId22"/>
    <p:sldId id="399" r:id="rId2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DC3228"/>
    <a:srgbClr val="6666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6" autoAdjust="0"/>
  </p:normalViewPr>
  <p:slideViewPr>
    <p:cSldViewPr>
      <p:cViewPr varScale="1">
        <p:scale>
          <a:sx n="91" d="100"/>
          <a:sy n="91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Echo signal 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FBH - Series 1</c:v>
                </c:pt>
                <c:pt idx="1">
                  <c:v>FBH - Series 2</c:v>
                </c:pt>
                <c:pt idx="2">
                  <c:v>Notch</c:v>
                </c:pt>
              </c:strCache>
            </c:strRef>
          </c:cat>
          <c:val>
            <c:numRef>
              <c:f>Feuil1!$B$2:$B$4</c:f>
              <c:numCache>
                <c:formatCode>Standard</c:formatCode>
                <c:ptCount val="3"/>
                <c:pt idx="0">
                  <c:v>52.465400000000002</c:v>
                </c:pt>
                <c:pt idx="1">
                  <c:v>10.832600000000006</c:v>
                </c:pt>
                <c:pt idx="2">
                  <c:v>6.8150299999999975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Echo impulse response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FBH - Series 1</c:v>
                </c:pt>
                <c:pt idx="1">
                  <c:v>FBH - Series 2</c:v>
                </c:pt>
                <c:pt idx="2">
                  <c:v>Notch</c:v>
                </c:pt>
              </c:strCache>
            </c:strRef>
          </c:cat>
          <c:val>
            <c:numRef>
              <c:f>Feuil1!$C$2:$C$4</c:f>
              <c:numCache>
                <c:formatCode>Standard</c:formatCode>
                <c:ptCount val="3"/>
                <c:pt idx="0">
                  <c:v>1042.95</c:v>
                </c:pt>
                <c:pt idx="1">
                  <c:v>279.529</c:v>
                </c:pt>
                <c:pt idx="2">
                  <c:v>2782.09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Delay law application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FBH - Series 1</c:v>
                </c:pt>
                <c:pt idx="1">
                  <c:v>FBH - Series 2</c:v>
                </c:pt>
                <c:pt idx="2">
                  <c:v>Notch</c:v>
                </c:pt>
              </c:strCache>
            </c:strRef>
          </c:cat>
          <c:val>
            <c:numRef>
              <c:f>Feuil1!$D$2:$D$4</c:f>
              <c:numCache>
                <c:formatCode>Standard</c:formatCode>
                <c:ptCount val="3"/>
                <c:pt idx="0">
                  <c:v>6288.27</c:v>
                </c:pt>
                <c:pt idx="1">
                  <c:v>1607.3</c:v>
                </c:pt>
                <c:pt idx="2">
                  <c:v>4297.6200000000035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Field impulse responses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FBH - Series 1</c:v>
                </c:pt>
                <c:pt idx="1">
                  <c:v>FBH - Series 2</c:v>
                </c:pt>
                <c:pt idx="2">
                  <c:v>Notch</c:v>
                </c:pt>
              </c:strCache>
            </c:strRef>
          </c:cat>
          <c:val>
            <c:numRef>
              <c:f>Feuil1!$E$2:$E$4</c:f>
              <c:numCache>
                <c:formatCode>Standard</c:formatCode>
                <c:ptCount val="3"/>
                <c:pt idx="0">
                  <c:v>173.12</c:v>
                </c:pt>
                <c:pt idx="1">
                  <c:v>60.11</c:v>
                </c:pt>
                <c:pt idx="2">
                  <c:v>230.27899999999997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Signal size measurement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FBH - Series 1</c:v>
                </c:pt>
                <c:pt idx="1">
                  <c:v>FBH - Series 2</c:v>
                </c:pt>
                <c:pt idx="2">
                  <c:v>Notch</c:v>
                </c:pt>
              </c:strCache>
            </c:strRef>
          </c:cat>
          <c:val>
            <c:numRef>
              <c:f>Feuil1!$F$2:$F$4</c:f>
              <c:numCache>
                <c:formatCode>Standard</c:formatCode>
                <c:ptCount val="3"/>
                <c:pt idx="0">
                  <c:v>46.34</c:v>
                </c:pt>
                <c:pt idx="1">
                  <c:v>12.858600000000004</c:v>
                </c:pt>
                <c:pt idx="2">
                  <c:v>31.587299999999981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969280"/>
        <c:axId val="95970816"/>
      </c:barChart>
      <c:catAx>
        <c:axId val="95969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95970816"/>
        <c:crosses val="autoZero"/>
        <c:auto val="1"/>
        <c:lblAlgn val="ctr"/>
        <c:lblOffset val="100"/>
        <c:noMultiLvlLbl val="0"/>
      </c:catAx>
      <c:valAx>
        <c:axId val="959708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95969280"/>
        <c:crosses val="autoZero"/>
        <c:crossBetween val="between"/>
        <c:majorUnit val="1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Echo IR + convolution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FBH - Series 1</c:v>
                </c:pt>
                <c:pt idx="1">
                  <c:v>FBH - Series 2</c:v>
                </c:pt>
                <c:pt idx="2">
                  <c:v>Notch</c:v>
                </c:pt>
              </c:strCache>
            </c:strRef>
          </c:cat>
          <c:val>
            <c:numRef>
              <c:f>Feuil1!$B$2:$B$4</c:f>
              <c:numCache>
                <c:formatCode>Standard</c:formatCode>
                <c:ptCount val="3"/>
                <c:pt idx="0">
                  <c:v>444</c:v>
                </c:pt>
                <c:pt idx="1">
                  <c:v>69</c:v>
                </c:pt>
                <c:pt idx="2">
                  <c:v>851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Field IR + delay law application + field data extraction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FBH - Series 1</c:v>
                </c:pt>
                <c:pt idx="1">
                  <c:v>FBH - Series 2</c:v>
                </c:pt>
                <c:pt idx="2">
                  <c:v>Notch</c:v>
                </c:pt>
              </c:strCache>
            </c:strRef>
          </c:cat>
          <c:val>
            <c:numRef>
              <c:f>Feuil1!$C$2:$C$4</c:f>
              <c:numCache>
                <c:formatCode>Standard</c:formatCode>
                <c:ptCount val="3"/>
                <c:pt idx="0">
                  <c:v>5234</c:v>
                </c:pt>
                <c:pt idx="1">
                  <c:v>1589</c:v>
                </c:pt>
                <c:pt idx="2">
                  <c:v>2614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Signal size measurement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FBH - Series 1</c:v>
                </c:pt>
                <c:pt idx="1">
                  <c:v>FBH - Series 2</c:v>
                </c:pt>
                <c:pt idx="2">
                  <c:v>Notch</c:v>
                </c:pt>
              </c:strCache>
            </c:strRef>
          </c:cat>
          <c:val>
            <c:numRef>
              <c:f>Feuil1!$D$2:$D$4</c:f>
              <c:numCache>
                <c:formatCode>Standard</c:formatCode>
                <c:ptCount val="3"/>
                <c:pt idx="0">
                  <c:v>109.63</c:v>
                </c:pt>
                <c:pt idx="1">
                  <c:v>29.9</c:v>
                </c:pt>
                <c:pt idx="2">
                  <c:v>94.5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205248"/>
        <c:axId val="97215232"/>
      </c:barChart>
      <c:catAx>
        <c:axId val="9720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97215232"/>
        <c:crosses val="autoZero"/>
        <c:auto val="1"/>
        <c:lblAlgn val="ctr"/>
        <c:lblOffset val="100"/>
        <c:noMultiLvlLbl val="0"/>
      </c:catAx>
      <c:valAx>
        <c:axId val="972152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97205248"/>
        <c:crosses val="autoZero"/>
        <c:crossBetween val="between"/>
        <c:majorUnit val="1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00CE-E9DD-4A16-9696-618D468D11E4}" type="datetimeFigureOut">
              <a:rPr lang="fr-FR" smtClean="0"/>
              <a:pPr/>
              <a:t>22/07/2013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0D942-1DD5-408F-A0BA-F2F63F0F76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0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9F5487-D62D-4EA8-8222-6FEE3E0F328B}" type="datetimeFigureOut">
              <a:rPr lang="fr-FR"/>
              <a:pPr>
                <a:defRPr/>
              </a:pPr>
              <a:t>22/07/2013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2BA7AC-AE79-4389-9AD9-61DB877CE4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46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Presenter</a:t>
            </a:r>
            <a:r>
              <a:rPr lang="fr-FR" dirty="0" smtClean="0"/>
              <a:t> </a:t>
            </a:r>
            <a:r>
              <a:rPr lang="fr-FR" dirty="0" err="1" smtClean="0"/>
              <a:t>brievement</a:t>
            </a:r>
            <a:r>
              <a:rPr lang="fr-FR" baseline="0" dirty="0" smtClean="0"/>
              <a:t> les </a:t>
            </a:r>
            <a:r>
              <a:rPr lang="fr-FR" baseline="0" dirty="0" err="1" smtClean="0"/>
              <a:t>differences</a:t>
            </a:r>
            <a:r>
              <a:rPr lang="fr-FR" baseline="0" dirty="0" smtClean="0"/>
              <a:t>, l’auditoire pourra lire les informations complémentaires sur le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:</a:t>
            </a:r>
          </a:p>
          <a:p>
            <a:r>
              <a:rPr lang="fr-FR" baseline="0" dirty="0" smtClean="0"/>
              <a:t>CPU : peu de cœurs  indépendants</a:t>
            </a:r>
          </a:p>
          <a:p>
            <a:r>
              <a:rPr lang="fr-FR" baseline="0" dirty="0" smtClean="0"/>
              <a:t>GPU : plein de petits cœurs qui travaillent en parallèle + mémoire distincte du </a:t>
            </a:r>
            <a:r>
              <a:rPr lang="fr-FR" baseline="0" dirty="0" err="1" smtClean="0"/>
              <a:t>cpu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BA7AC-AE79-4389-9AD9-61DB877CE46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93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L’idée de ce transparent est de montrer</a:t>
            </a:r>
            <a:r>
              <a:rPr lang="fr-FR" baseline="0" dirty="0" smtClean="0"/>
              <a:t> :</a:t>
            </a:r>
          </a:p>
          <a:p>
            <a:r>
              <a:rPr lang="fr-FR" baseline="0" dirty="0" smtClean="0"/>
              <a:t>- qu’on parallélise sur les taches mais que le CPU n’a pas de synchronisation entre les threads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BA7AC-AE79-4389-9AD9-61DB877CE46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4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BA7AC-AE79-4389-9AD9-61DB877CE46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4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BA7AC-AE79-4389-9AD9-61DB877CE46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4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BA7AC-AE79-4389-9AD9-61DB877CE46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03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tit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list_bleu_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5949950"/>
            <a:ext cx="1016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0" descr="digiteo-couleur-sans-baseline_web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6356350"/>
            <a:ext cx="7921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1" descr="Logo_IC_CEA_LIST_carre.jpg"/>
          <p:cNvPicPr>
            <a:picLocks noChangeAspect="1"/>
          </p:cNvPicPr>
          <p:nvPr userDrawn="1"/>
        </p:nvPicPr>
        <p:blipFill>
          <a:blip r:embed="rId5" cstate="print"/>
          <a:srcRect t="29715" b="28154"/>
          <a:stretch>
            <a:fillRect/>
          </a:stretch>
        </p:blipFill>
        <p:spPr bwMode="auto">
          <a:xfrm>
            <a:off x="3419475" y="6284913"/>
            <a:ext cx="7413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84B40A8D-2F1F-4440-B3BF-F933A024C9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21955251-1A75-4069-AB55-DBB9E0C99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car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9" descr="bandeau_page_car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325F00E-3DCD-4671-858D-7461431C36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1C9DF21D-DD1F-4BD1-B462-0735F68511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bandeau_tit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LOGO_List_20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092825"/>
            <a:ext cx="900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0" descr="digiteo-couleur-sans-baseline_web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6356350"/>
            <a:ext cx="7921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1" descr="Logo_IC_CEA_LIST_carre.jpg"/>
          <p:cNvPicPr>
            <a:picLocks noChangeAspect="1"/>
          </p:cNvPicPr>
          <p:nvPr userDrawn="1"/>
        </p:nvPicPr>
        <p:blipFill>
          <a:blip r:embed="rId5" cstate="print"/>
          <a:srcRect t="29715" b="28154"/>
          <a:stretch>
            <a:fillRect/>
          </a:stretch>
        </p:blipFill>
        <p:spPr bwMode="auto">
          <a:xfrm>
            <a:off x="3419475" y="6284913"/>
            <a:ext cx="7413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rtlCol="0" anchor="ctr">
            <a:noAutofit/>
          </a:bodyPr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du numéro de diapositive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8EB34E3-4324-482D-B2EB-E07B6E025B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4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bandeau_tit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_List_20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092825"/>
            <a:ext cx="900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0" descr="digiteo-couleur-sans-baseline_web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6356350"/>
            <a:ext cx="7921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1" descr="Logo_IC_CEA_LIST_carre.jpg"/>
          <p:cNvPicPr>
            <a:picLocks noChangeAspect="1"/>
          </p:cNvPicPr>
          <p:nvPr userDrawn="1"/>
        </p:nvPicPr>
        <p:blipFill>
          <a:blip r:embed="rId5" cstate="print"/>
          <a:srcRect t="29715" b="28154"/>
          <a:stretch>
            <a:fillRect/>
          </a:stretch>
        </p:blipFill>
        <p:spPr bwMode="auto">
          <a:xfrm>
            <a:off x="3419475" y="6284913"/>
            <a:ext cx="7413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numéro de diapositive 1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C1450BD7-13ED-447D-B1ED-897DA28EBC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Espace réservé du pied de page 15"/>
          <p:cNvSpPr>
            <a:spLocks noGrp="1"/>
          </p:cNvSpPr>
          <p:nvPr>
            <p:ph type="ftr" sz="quarter" idx="24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343A7D64-56D8-41C7-8183-BEE09C446D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628A13D9-77E5-4A01-9A1B-98ADFEB519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6A131CB-DBD8-4560-83FA-5BA94962B7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ED8A80A-C7C2-483C-8424-83EF11714D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B318978-DE03-45FF-B101-2698CF8E13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2F8F078-6D9E-40CF-B443-42253C2D70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3AA50184-BE46-41C6-83BF-ADCAE1CB5E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Image 10" descr="list_bleu_rev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213" y="6267450"/>
            <a:ext cx="1000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4" r:id="rId10"/>
    <p:sldLayoutId id="2147483705" r:id="rId11"/>
    <p:sldLayoutId id="2147483706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3348038" y="1412875"/>
            <a:ext cx="5400675" cy="2088133"/>
          </a:xfrm>
        </p:spPr>
        <p:txBody>
          <a:bodyPr/>
          <a:lstStyle/>
          <a:p>
            <a:pPr algn="ctr"/>
            <a:r>
              <a:rPr lang="en-US" b="1" dirty="0"/>
              <a:t>A  fast ultrasonic </a:t>
            </a:r>
            <a:r>
              <a:rPr lang="en-US" b="1" dirty="0"/>
              <a:t>simulation TOOL  BASED ON </a:t>
            </a:r>
            <a:r>
              <a:rPr lang="en-US" b="1" dirty="0"/>
              <a:t>MASSIVELY PARALLEL IMPLEMENTATIONs</a:t>
            </a:r>
            <a:endParaRPr lang="fr-FR" b="1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707904" y="3717032"/>
            <a:ext cx="5184576" cy="1988319"/>
          </a:xfrm>
        </p:spPr>
        <p:txBody>
          <a:bodyPr/>
          <a:lstStyle/>
          <a:p>
            <a:pPr algn="ctr"/>
            <a:r>
              <a:rPr lang="fr-FR" sz="1400" dirty="0"/>
              <a:t>Jason LAMBERT</a:t>
            </a:r>
            <a:r>
              <a:rPr lang="fr-FR" sz="1400" baseline="30000" dirty="0"/>
              <a:t>1</a:t>
            </a:r>
            <a:r>
              <a:rPr lang="fr-FR" sz="1400" dirty="0"/>
              <a:t>, Gilles ROUGERON</a:t>
            </a:r>
            <a:r>
              <a:rPr lang="fr-FR" sz="1400" baseline="30000" dirty="0"/>
              <a:t>1</a:t>
            </a:r>
            <a:r>
              <a:rPr lang="fr-FR" sz="1400" dirty="0"/>
              <a:t> , Lionel LACASSAGNE</a:t>
            </a:r>
            <a:r>
              <a:rPr lang="fr-FR" sz="1400" baseline="30000" dirty="0"/>
              <a:t>2</a:t>
            </a:r>
            <a:r>
              <a:rPr lang="fr-FR" sz="1400" dirty="0"/>
              <a:t>, and Sylvain CHATILLON</a:t>
            </a:r>
            <a:r>
              <a:rPr lang="fr-FR" sz="1400" baseline="30000" dirty="0"/>
              <a:t>1</a:t>
            </a:r>
            <a:r>
              <a:rPr lang="fr-FR" sz="1400" dirty="0"/>
              <a:t>.</a:t>
            </a:r>
          </a:p>
          <a:p>
            <a:pPr algn="ctr"/>
            <a:r>
              <a:rPr lang="fr-FR" sz="1400" dirty="0"/>
              <a:t> </a:t>
            </a:r>
          </a:p>
          <a:p>
            <a:pPr algn="ctr"/>
            <a:r>
              <a:rPr lang="fr-FR" sz="1400" baseline="30000" dirty="0"/>
              <a:t>1</a:t>
            </a:r>
            <a:r>
              <a:rPr lang="fr-FR" sz="1400" dirty="0"/>
              <a:t>CEA, LIST, F-91191 Gif-sur-Yvette, France</a:t>
            </a:r>
          </a:p>
          <a:p>
            <a:pPr algn="ctr"/>
            <a:r>
              <a:rPr lang="fr-FR" sz="1400" dirty="0"/>
              <a:t>jason.lambert@cea.fr</a:t>
            </a:r>
          </a:p>
          <a:p>
            <a:pPr algn="ctr"/>
            <a:r>
              <a:rPr lang="fr-FR" sz="1400" b="1" dirty="0"/>
              <a:t> </a:t>
            </a:r>
            <a:endParaRPr lang="fr-FR" sz="1400" dirty="0"/>
          </a:p>
          <a:p>
            <a:pPr algn="ctr"/>
            <a:r>
              <a:rPr lang="fr-FR" sz="1400" baseline="30000" dirty="0"/>
              <a:t>2</a:t>
            </a:r>
            <a:r>
              <a:rPr lang="fr-FR" sz="1400" dirty="0"/>
              <a:t>LRI, Université Paris-Sud, F-91405 Orsay cedex, France</a:t>
            </a:r>
            <a:endParaRPr lang="fr-FR" sz="1400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84B40A8D-2F1F-4440-B3BF-F933A024C9C6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7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kernel realization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76263" y="1124745"/>
            <a:ext cx="8172450" cy="4968552"/>
          </a:xfrm>
        </p:spPr>
        <p:txBody>
          <a:bodyPr/>
          <a:lstStyle/>
          <a:p>
            <a:pPr marL="581025"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en-US" sz="14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Signal size determination</a:t>
            </a: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34290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Rely previous work for analytical ray path determination for time of flight computation done for the Total Focusing Method </a:t>
            </a:r>
            <a:r>
              <a:rPr lang="en-US" sz="14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[1]</a:t>
            </a:r>
          </a:p>
          <a:p>
            <a:pPr indent="-34290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Size is sent back to host to allocate memory on the GPU</a:t>
            </a:r>
          </a:p>
          <a:p>
            <a:pPr indent="-342900"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81025"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en-US" sz="14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UT </a:t>
            </a:r>
            <a:r>
              <a:rPr lang="en-US" sz="1400" b="1" dirty="0">
                <a:solidFill>
                  <a:srgbClr val="DC3228"/>
                </a:solidFill>
                <a:latin typeface="Arial" charset="0"/>
                <a:cs typeface="Arial" charset="0"/>
              </a:rPr>
              <a:t>Field </a:t>
            </a:r>
            <a:r>
              <a:rPr lang="en-US" sz="14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computation – summation of probe elementary contributions</a:t>
            </a:r>
            <a:endParaRPr lang="en-US" sz="1400" b="1" dirty="0">
              <a:solidFill>
                <a:srgbClr val="DC3228"/>
              </a:solidFill>
              <a:latin typeface="Arial" charset="0"/>
              <a:cs typeface="Arial" charset="0"/>
            </a:endParaRPr>
          </a:p>
          <a:p>
            <a:pPr indent="-34290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Contributions are recomputed here, cheaper than storing and retrieving from memory</a:t>
            </a:r>
          </a:p>
          <a:p>
            <a:pPr indent="-34290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Signals resulting from the summation too big to fit in GPU memory </a:t>
            </a:r>
            <a:b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→ work divided along transducer positions and temporary data will be overwritten</a:t>
            </a:r>
          </a:p>
          <a:p>
            <a:pPr indent="-342900"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81025"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en-US" sz="14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Response computation by Kirchhoff Model</a:t>
            </a:r>
          </a:p>
          <a:p>
            <a:pPr marL="866775" indent="-28575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Computed once on the whole dataset (every positions &amp; delay law)</a:t>
            </a:r>
          </a:p>
          <a:p>
            <a:pPr marL="866775" indent="-28575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Synthetic inputs ( direction, amplitude &amp; time of flight) will fit in the GPU memory</a:t>
            </a:r>
          </a:p>
          <a:p>
            <a:pPr marL="866775" indent="-28575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Allows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cuFFT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to work on a batch of signals for the last convolution</a:t>
            </a:r>
          </a:p>
          <a:p>
            <a:pPr marL="866775" indent="-28575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Size of resulting echo signal given by the user in input data</a:t>
            </a:r>
            <a:endParaRPr lang="en-US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ED8A80A-C7C2-483C-8424-83EF11714D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842326" y="5733256"/>
            <a:ext cx="7776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100" baseline="30000" dirty="0">
                <a:cs typeface="Arial" charset="0"/>
              </a:rPr>
              <a:t>[</a:t>
            </a:r>
            <a:r>
              <a:rPr lang="en-US" sz="1100" baseline="30000" dirty="0" smtClean="0">
                <a:cs typeface="Arial" charset="0"/>
              </a:rPr>
              <a:t>1]  </a:t>
            </a:r>
            <a:r>
              <a:rPr lang="en-US" sz="1100" dirty="0" smtClean="0"/>
              <a:t>Implementation </a:t>
            </a:r>
            <a:r>
              <a:rPr lang="en-US" sz="1100" dirty="0"/>
              <a:t>of a GPU Accelerated Total Focusing Reconstruction Method within </a:t>
            </a:r>
            <a:r>
              <a:rPr lang="en-US" sz="1100" dirty="0" err="1"/>
              <a:t>Civa</a:t>
            </a:r>
            <a:r>
              <a:rPr lang="en-US" sz="1100" dirty="0"/>
              <a:t> </a:t>
            </a:r>
            <a:r>
              <a:rPr lang="en-US" sz="1100" dirty="0" smtClean="0"/>
              <a:t>Software </a:t>
            </a:r>
          </a:p>
          <a:p>
            <a:pPr marL="177800"/>
            <a:r>
              <a:rPr lang="en-US" sz="1100" i="1" dirty="0" smtClean="0"/>
              <a:t>---Gilles </a:t>
            </a:r>
            <a:r>
              <a:rPr lang="en-US" sz="1100" i="1" dirty="0" err="1"/>
              <a:t>Rougeron</a:t>
            </a:r>
            <a:r>
              <a:rPr lang="en-US" sz="1100" i="1" dirty="0"/>
              <a:t>, Jason Lambert, and Ekaterina </a:t>
            </a:r>
            <a:r>
              <a:rPr lang="en-US" sz="1100" i="1" dirty="0" err="1"/>
              <a:t>Iakovleva</a:t>
            </a:r>
            <a:r>
              <a:rPr lang="en-US" sz="1100" i="1" dirty="0"/>
              <a:t>, </a:t>
            </a:r>
            <a:r>
              <a:rPr lang="en-US" sz="1100" i="1" dirty="0" smtClean="0"/>
              <a:t>Lionel </a:t>
            </a:r>
            <a:r>
              <a:rPr lang="en-US" sz="1100" i="1" dirty="0" err="1" smtClean="0"/>
              <a:t>Lacassagne</a:t>
            </a:r>
            <a:r>
              <a:rPr lang="en-US" sz="1100" i="1" dirty="0" smtClean="0"/>
              <a:t>,  </a:t>
            </a:r>
            <a:br>
              <a:rPr lang="en-US" sz="1100" i="1" dirty="0" smtClean="0"/>
            </a:br>
            <a:r>
              <a:rPr lang="en-US" sz="1100" i="1" dirty="0" smtClean="0"/>
              <a:t>	</a:t>
            </a:r>
            <a:r>
              <a:rPr lang="en-US" sz="1100" dirty="0" smtClean="0"/>
              <a:t>QNDE 2013, Session 28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366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smtClean="0"/>
              <a:t>algorithms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ED8A80A-C7C2-483C-8424-83EF11714D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74146"/>
            <a:ext cx="1000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771650"/>
            <a:ext cx="83248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362075"/>
            <a:ext cx="84105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01208"/>
            <a:ext cx="1181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4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6367664" y="1538146"/>
            <a:ext cx="2646486" cy="2294776"/>
            <a:chOff x="206375" y="723673"/>
            <a:chExt cx="6972697" cy="461985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5" y="1450975"/>
              <a:ext cx="6959600" cy="389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orme libre 17"/>
            <p:cNvSpPr/>
            <p:nvPr/>
          </p:nvSpPr>
          <p:spPr>
            <a:xfrm>
              <a:off x="4419600" y="1828800"/>
              <a:ext cx="1885950" cy="2238375"/>
            </a:xfrm>
            <a:custGeom>
              <a:avLst/>
              <a:gdLst>
                <a:gd name="connsiteX0" fmla="*/ 0 w 1885950"/>
                <a:gd name="connsiteY0" fmla="*/ 2047875 h 2266950"/>
                <a:gd name="connsiteX1" fmla="*/ 1400175 w 1885950"/>
                <a:gd name="connsiteY1" fmla="*/ 0 h 2266950"/>
                <a:gd name="connsiteX2" fmla="*/ 1885950 w 1885950"/>
                <a:gd name="connsiteY2" fmla="*/ 171450 h 2266950"/>
                <a:gd name="connsiteX3" fmla="*/ 504825 w 1885950"/>
                <a:gd name="connsiteY3" fmla="*/ 2266950 h 2266950"/>
                <a:gd name="connsiteX4" fmla="*/ 0 w 1885950"/>
                <a:gd name="connsiteY4" fmla="*/ 2047875 h 2266950"/>
                <a:gd name="connsiteX0" fmla="*/ 0 w 1866900"/>
                <a:gd name="connsiteY0" fmla="*/ 2047875 h 2266950"/>
                <a:gd name="connsiteX1" fmla="*/ 1400175 w 1866900"/>
                <a:gd name="connsiteY1" fmla="*/ 0 h 2266950"/>
                <a:gd name="connsiteX2" fmla="*/ 1866900 w 1866900"/>
                <a:gd name="connsiteY2" fmla="*/ 200025 h 2266950"/>
                <a:gd name="connsiteX3" fmla="*/ 504825 w 1866900"/>
                <a:gd name="connsiteY3" fmla="*/ 2266950 h 2266950"/>
                <a:gd name="connsiteX4" fmla="*/ 0 w 1866900"/>
                <a:gd name="connsiteY4" fmla="*/ 2047875 h 2266950"/>
                <a:gd name="connsiteX0" fmla="*/ 0 w 1885950"/>
                <a:gd name="connsiteY0" fmla="*/ 2047875 h 2266950"/>
                <a:gd name="connsiteX1" fmla="*/ 1400175 w 1885950"/>
                <a:gd name="connsiteY1" fmla="*/ 0 h 2266950"/>
                <a:gd name="connsiteX2" fmla="*/ 1885950 w 1885950"/>
                <a:gd name="connsiteY2" fmla="*/ 171450 h 2266950"/>
                <a:gd name="connsiteX3" fmla="*/ 504825 w 1885950"/>
                <a:gd name="connsiteY3" fmla="*/ 2266950 h 2266950"/>
                <a:gd name="connsiteX4" fmla="*/ 0 w 1885950"/>
                <a:gd name="connsiteY4" fmla="*/ 2047875 h 2266950"/>
                <a:gd name="connsiteX0" fmla="*/ 0 w 1885950"/>
                <a:gd name="connsiteY0" fmla="*/ 2047875 h 2238375"/>
                <a:gd name="connsiteX1" fmla="*/ 1400175 w 1885950"/>
                <a:gd name="connsiteY1" fmla="*/ 0 h 2238375"/>
                <a:gd name="connsiteX2" fmla="*/ 1885950 w 1885950"/>
                <a:gd name="connsiteY2" fmla="*/ 171450 h 2238375"/>
                <a:gd name="connsiteX3" fmla="*/ 523875 w 1885950"/>
                <a:gd name="connsiteY3" fmla="*/ 2238375 h 2238375"/>
                <a:gd name="connsiteX4" fmla="*/ 0 w 1885950"/>
                <a:gd name="connsiteY4" fmla="*/ 2047875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950" h="2238375">
                  <a:moveTo>
                    <a:pt x="0" y="2047875"/>
                  </a:moveTo>
                  <a:lnTo>
                    <a:pt x="1400175" y="0"/>
                  </a:lnTo>
                  <a:lnTo>
                    <a:pt x="1885950" y="171450"/>
                  </a:lnTo>
                  <a:lnTo>
                    <a:pt x="523875" y="2238375"/>
                  </a:lnTo>
                  <a:lnTo>
                    <a:pt x="0" y="2047875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/>
            </a:p>
          </p:txBody>
        </p:sp>
        <p:sp>
          <p:nvSpPr>
            <p:cNvPr id="19" name="ZoneTexte 2"/>
            <p:cNvSpPr txBox="1">
              <a:spLocks noChangeArrowheads="1"/>
            </p:cNvSpPr>
            <p:nvPr/>
          </p:nvSpPr>
          <p:spPr bwMode="auto">
            <a:xfrm>
              <a:off x="3860801" y="3971925"/>
              <a:ext cx="1375735" cy="37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600" b="1">
                  <a:solidFill>
                    <a:srgbClr val="FF0000"/>
                  </a:solidFill>
                  <a:cs typeface="Arial" charset="0"/>
                </a:rPr>
                <a:t>Ø3mm FBH</a:t>
              </a:r>
              <a:endParaRPr lang="fr-FR" sz="600" b="1">
                <a:solidFill>
                  <a:srgbClr val="FF0000"/>
                </a:solidFill>
              </a:endParaRPr>
            </a:p>
          </p:txBody>
        </p:sp>
        <p:sp>
          <p:nvSpPr>
            <p:cNvPr id="20" name="ZoneTexte 15"/>
            <p:cNvSpPr txBox="1">
              <a:spLocks noChangeArrowheads="1"/>
            </p:cNvSpPr>
            <p:nvPr/>
          </p:nvSpPr>
          <p:spPr bwMode="auto">
            <a:xfrm rot="18551645">
              <a:off x="5177168" y="1156001"/>
              <a:ext cx="901026" cy="38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500">
                  <a:solidFill>
                    <a:srgbClr val="002060"/>
                  </a:solidFill>
                </a:rPr>
                <a:t>Serie n°1</a:t>
              </a:r>
            </a:p>
          </p:txBody>
        </p:sp>
        <p:sp>
          <p:nvSpPr>
            <p:cNvPr id="21" name="ZoneTexte 16"/>
            <p:cNvSpPr txBox="1">
              <a:spLocks noChangeArrowheads="1"/>
            </p:cNvSpPr>
            <p:nvPr/>
          </p:nvSpPr>
          <p:spPr bwMode="auto">
            <a:xfrm rot="18551645">
              <a:off x="5424822" y="1213152"/>
              <a:ext cx="901026" cy="38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500">
                  <a:solidFill>
                    <a:srgbClr val="002060"/>
                  </a:solidFill>
                </a:rPr>
                <a:t>Serie n°2</a:t>
              </a:r>
            </a:p>
          </p:txBody>
        </p:sp>
        <p:sp>
          <p:nvSpPr>
            <p:cNvPr id="22" name="ZoneTexte 17"/>
            <p:cNvSpPr txBox="1">
              <a:spLocks noChangeArrowheads="1"/>
            </p:cNvSpPr>
            <p:nvPr/>
          </p:nvSpPr>
          <p:spPr bwMode="auto">
            <a:xfrm rot="18551645">
              <a:off x="5710570" y="1317925"/>
              <a:ext cx="901026" cy="38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500">
                  <a:solidFill>
                    <a:srgbClr val="002060"/>
                  </a:solidFill>
                </a:rPr>
                <a:t>Serie n°1</a:t>
              </a:r>
            </a:p>
          </p:txBody>
        </p:sp>
        <p:sp>
          <p:nvSpPr>
            <p:cNvPr id="23" name="ZoneTexte 18"/>
            <p:cNvSpPr txBox="1">
              <a:spLocks noChangeArrowheads="1"/>
            </p:cNvSpPr>
            <p:nvPr/>
          </p:nvSpPr>
          <p:spPr bwMode="auto">
            <a:xfrm rot="18551645">
              <a:off x="5996320" y="1422700"/>
              <a:ext cx="901026" cy="38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500">
                  <a:solidFill>
                    <a:srgbClr val="002060"/>
                  </a:solidFill>
                </a:rPr>
                <a:t>Serie n°2</a:t>
              </a:r>
            </a:p>
          </p:txBody>
        </p:sp>
        <p:sp>
          <p:nvSpPr>
            <p:cNvPr id="24" name="ZoneTexte 19"/>
            <p:cNvSpPr txBox="1">
              <a:spLocks noChangeArrowheads="1"/>
            </p:cNvSpPr>
            <p:nvPr/>
          </p:nvSpPr>
          <p:spPr bwMode="auto">
            <a:xfrm rot="18551645">
              <a:off x="6282071" y="1527475"/>
              <a:ext cx="901026" cy="38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500">
                  <a:solidFill>
                    <a:srgbClr val="002060"/>
                  </a:solidFill>
                </a:rPr>
                <a:t>Serie n°1</a:t>
              </a:r>
            </a:p>
          </p:txBody>
        </p:sp>
        <p:sp>
          <p:nvSpPr>
            <p:cNvPr id="25" name="Accolade fermante 24"/>
            <p:cNvSpPr/>
            <p:nvPr/>
          </p:nvSpPr>
          <p:spPr>
            <a:xfrm rot="17966325">
              <a:off x="5846763" y="847725"/>
              <a:ext cx="228600" cy="466725"/>
            </a:xfrm>
            <a:prstGeom prst="rightBrace">
              <a:avLst>
                <a:gd name="adj1" fmla="val 8333"/>
                <a:gd name="adj2" fmla="val 46669"/>
              </a:avLst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002060"/>
                </a:solidFill>
              </a:endParaRPr>
            </a:p>
          </p:txBody>
        </p:sp>
        <p:sp>
          <p:nvSpPr>
            <p:cNvPr id="26" name="Accolade fermante 25"/>
            <p:cNvSpPr/>
            <p:nvPr/>
          </p:nvSpPr>
          <p:spPr>
            <a:xfrm rot="17966325">
              <a:off x="6442076" y="1016000"/>
              <a:ext cx="222250" cy="466725"/>
            </a:xfrm>
            <a:prstGeom prst="rightBrace">
              <a:avLst>
                <a:gd name="adj1" fmla="val 8333"/>
                <a:gd name="adj2" fmla="val 46669"/>
              </a:avLst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002060"/>
                </a:solidFill>
              </a:endParaRPr>
            </a:p>
          </p:txBody>
        </p:sp>
        <p:sp>
          <p:nvSpPr>
            <p:cNvPr id="27" name="ZoneTexte 2"/>
            <p:cNvSpPr txBox="1">
              <a:spLocks noChangeArrowheads="1"/>
            </p:cNvSpPr>
            <p:nvPr/>
          </p:nvSpPr>
          <p:spPr bwMode="auto">
            <a:xfrm rot="1722961">
              <a:off x="6233709" y="723673"/>
              <a:ext cx="945363" cy="55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600" dirty="0" err="1">
                  <a:solidFill>
                    <a:srgbClr val="002060"/>
                  </a:solidFill>
                  <a:cs typeface="Arial" charset="0"/>
                </a:rPr>
                <a:t>FBHs</a:t>
              </a:r>
              <a:endParaRPr lang="fr-FR" sz="600" dirty="0">
                <a:solidFill>
                  <a:srgbClr val="002060"/>
                </a:solidFill>
                <a:cs typeface="Arial" charset="0"/>
              </a:endParaRPr>
            </a:p>
            <a:p>
              <a:pPr algn="ctr" eaLnBrk="1" hangingPunct="1"/>
              <a:r>
                <a:rPr lang="fr-FR" sz="600" dirty="0">
                  <a:solidFill>
                    <a:srgbClr val="002060"/>
                  </a:solidFill>
                  <a:cs typeface="Arial" charset="0"/>
                </a:rPr>
                <a:t>Ø3mm</a:t>
              </a:r>
              <a:endParaRPr lang="fr-FR" sz="600" dirty="0">
                <a:solidFill>
                  <a:srgbClr val="002060"/>
                </a:solidFill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 flipV="1">
              <a:off x="5353050" y="4276725"/>
              <a:ext cx="1076325" cy="3238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>
              <a:off x="5781675" y="4219575"/>
              <a:ext cx="247650" cy="247650"/>
            </a:xfrm>
            <a:prstGeom prst="arc">
              <a:avLst>
                <a:gd name="adj1" fmla="val 14698986"/>
                <a:gd name="adj2" fmla="val 176146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/>
            </a:p>
          </p:txBody>
        </p:sp>
        <p:sp>
          <p:nvSpPr>
            <p:cNvPr id="30" name="ZoneTexte 32"/>
            <p:cNvSpPr txBox="1">
              <a:spLocks noChangeArrowheads="1"/>
            </p:cNvSpPr>
            <p:nvPr/>
          </p:nvSpPr>
          <p:spPr bwMode="auto">
            <a:xfrm>
              <a:off x="5915024" y="4076700"/>
              <a:ext cx="686410" cy="37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600"/>
                <a:t>45°</a:t>
              </a:r>
            </a:p>
          </p:txBody>
        </p:sp>
        <p:sp>
          <p:nvSpPr>
            <p:cNvPr id="31" name="ZoneTexte 32"/>
            <p:cNvSpPr txBox="1">
              <a:spLocks noChangeArrowheads="1"/>
            </p:cNvSpPr>
            <p:nvPr/>
          </p:nvSpPr>
          <p:spPr bwMode="auto">
            <a:xfrm>
              <a:off x="2782887" y="4100513"/>
              <a:ext cx="1087605" cy="3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500" i="1" u="sng"/>
                <a:t>Front view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 flipV="1">
              <a:off x="2555875" y="3971925"/>
              <a:ext cx="284163" cy="1905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Model validation on QNDE benchmark 2013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76000" y="1268760"/>
            <a:ext cx="8568000" cy="4968552"/>
          </a:xfrm>
        </p:spPr>
        <p:txBody>
          <a:bodyPr/>
          <a:lstStyle/>
          <a:p>
            <a:pPr marL="171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en-US" sz="16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Flat bottom holes : </a:t>
            </a:r>
          </a:p>
          <a:p>
            <a:pPr marL="360000" indent="-34290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Planar surface, L direct echo, homogeneous isotropic material (steel)</a:t>
            </a:r>
          </a:p>
          <a:p>
            <a:pPr marL="360000" indent="-34290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Series1 of 10 Ø3mm FBH</a:t>
            </a:r>
          </a:p>
          <a:p>
            <a:pPr marL="360000" indent="-34290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1 out of 7 delay law : delay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law L45° + 25mm depth focusing</a:t>
            </a:r>
          </a:p>
          <a:p>
            <a:pPr marL="360000" indent="-34290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Reference : CIVA, validated against the benchmark</a:t>
            </a:r>
          </a:p>
          <a:p>
            <a:pPr marL="36000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56A131CB-DBD8-4560-83FA-5BA94962B78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03876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67894" y="2996952"/>
            <a:ext cx="8611608" cy="2880000"/>
            <a:chOff x="322685" y="3123003"/>
            <a:chExt cx="8611608" cy="2880000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85" y="3123003"/>
              <a:ext cx="4317739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293" y="3123003"/>
              <a:ext cx="4221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upe 50"/>
          <p:cNvGrpSpPr/>
          <p:nvPr/>
        </p:nvGrpSpPr>
        <p:grpSpPr>
          <a:xfrm>
            <a:off x="3707904" y="2980758"/>
            <a:ext cx="1806550" cy="2906037"/>
            <a:chOff x="3707904" y="2980758"/>
            <a:chExt cx="1806550" cy="2906037"/>
          </a:xfrm>
        </p:grpSpPr>
        <p:sp>
          <p:nvSpPr>
            <p:cNvPr id="16" name="Rectangle 15"/>
            <p:cNvSpPr/>
            <p:nvPr/>
          </p:nvSpPr>
          <p:spPr>
            <a:xfrm>
              <a:off x="3707904" y="2987108"/>
              <a:ext cx="359212" cy="289968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35" name="Connecteur en angle 34"/>
            <p:cNvCxnSpPr>
              <a:stCxn id="16" idx="0"/>
            </p:cNvCxnSpPr>
            <p:nvPr/>
          </p:nvCxnSpPr>
          <p:spPr>
            <a:xfrm rot="5400000" flipH="1" flipV="1">
              <a:off x="4697807" y="2176811"/>
              <a:ext cx="12700" cy="1620594"/>
            </a:xfrm>
            <a:prstGeom prst="bentConnector4">
              <a:avLst>
                <a:gd name="adj1" fmla="val 3375000"/>
                <a:gd name="adj2" fmla="val 10001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251520" y="2996952"/>
            <a:ext cx="8629347" cy="2880320"/>
            <a:chOff x="304946" y="3068960"/>
            <a:chExt cx="8629347" cy="2880320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46" y="3069280"/>
              <a:ext cx="4317739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293" y="3068960"/>
              <a:ext cx="4221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280510" y="2987108"/>
            <a:ext cx="8584498" cy="2899687"/>
            <a:chOff x="321320" y="3093659"/>
            <a:chExt cx="8584498" cy="2899687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20" y="3093659"/>
              <a:ext cx="4317739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818" y="3113346"/>
              <a:ext cx="4221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2698098" y="4165498"/>
            <a:ext cx="1153822" cy="585646"/>
            <a:chOff x="2698098" y="4165498"/>
            <a:chExt cx="1153822" cy="585646"/>
          </a:xfrm>
        </p:grpSpPr>
        <p:sp>
          <p:nvSpPr>
            <p:cNvPr id="9" name="Ellipse 8"/>
            <p:cNvSpPr/>
            <p:nvPr/>
          </p:nvSpPr>
          <p:spPr>
            <a:xfrm>
              <a:off x="3419872" y="4292936"/>
              <a:ext cx="432048" cy="45820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698098" y="4165498"/>
              <a:ext cx="5774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rgbClr val="DC3228"/>
                  </a:solidFill>
                </a:rPr>
                <a:t>0,6dB</a:t>
              </a:r>
              <a:endParaRPr lang="fr-FR" sz="1100" b="1" dirty="0">
                <a:solidFill>
                  <a:srgbClr val="DC3228"/>
                </a:solidFill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3058461" y="3146809"/>
            <a:ext cx="1008655" cy="498215"/>
            <a:chOff x="2843265" y="4103072"/>
            <a:chExt cx="1008655" cy="498215"/>
          </a:xfrm>
        </p:grpSpPr>
        <p:sp>
          <p:nvSpPr>
            <p:cNvPr id="43" name="Ellipse 42"/>
            <p:cNvSpPr/>
            <p:nvPr/>
          </p:nvSpPr>
          <p:spPr>
            <a:xfrm>
              <a:off x="3419872" y="4103072"/>
              <a:ext cx="432048" cy="498215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843265" y="4155195"/>
              <a:ext cx="5774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rgbClr val="DC3228"/>
                  </a:solidFill>
                </a:rPr>
                <a:t>0,2dB</a:t>
              </a:r>
              <a:endParaRPr lang="fr-FR" sz="1100" b="1" dirty="0">
                <a:solidFill>
                  <a:srgbClr val="DC3228"/>
                </a:solidFill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3953800" y="3716089"/>
            <a:ext cx="577435" cy="711019"/>
            <a:chOff x="3419872" y="3887725"/>
            <a:chExt cx="680144" cy="711019"/>
          </a:xfrm>
        </p:grpSpPr>
        <p:sp>
          <p:nvSpPr>
            <p:cNvPr id="49" name="Ellipse 48"/>
            <p:cNvSpPr/>
            <p:nvPr/>
          </p:nvSpPr>
          <p:spPr>
            <a:xfrm>
              <a:off x="3419872" y="4248708"/>
              <a:ext cx="432048" cy="350036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419872" y="3887725"/>
              <a:ext cx="680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rgbClr val="DC3228"/>
                  </a:solidFill>
                </a:rPr>
                <a:t>0,7dB</a:t>
              </a:r>
              <a:endParaRPr lang="fr-FR" sz="1100" b="1" dirty="0">
                <a:solidFill>
                  <a:srgbClr val="DC3228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767185" y="3111331"/>
            <a:ext cx="200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DC3228"/>
                </a:solidFill>
              </a:rPr>
              <a:t>Time of flight OK</a:t>
            </a:r>
            <a:endParaRPr lang="fr-FR" dirty="0">
              <a:solidFill>
                <a:srgbClr val="DC3228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1560" y="35637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DC3228"/>
                </a:solidFill>
              </a:rPr>
              <a:t>CPU</a:t>
            </a:r>
            <a:endParaRPr lang="fr-FR" dirty="0">
              <a:solidFill>
                <a:srgbClr val="DC3228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11560" y="392031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GPU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846967" y="6093296"/>
            <a:ext cx="185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Z=       35       25   15 mm   </a:t>
            </a:r>
            <a:endParaRPr lang="fr-FR" sz="1100" b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611560" y="319878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CIVA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6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6" grpId="0"/>
      <p:bldP spid="47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76000" y="1268760"/>
            <a:ext cx="8568000" cy="4968552"/>
          </a:xfrm>
        </p:spPr>
        <p:txBody>
          <a:bodyPr/>
          <a:lstStyle/>
          <a:p>
            <a:pPr marL="171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en-US" sz="16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Flat </a:t>
            </a:r>
            <a:r>
              <a:rPr lang="en-US" sz="1600" b="1" dirty="0">
                <a:solidFill>
                  <a:srgbClr val="DC3228"/>
                </a:solidFill>
                <a:latin typeface="Arial" charset="0"/>
                <a:cs typeface="Arial" charset="0"/>
              </a:rPr>
              <a:t>bottom holes : </a:t>
            </a:r>
          </a:p>
          <a:p>
            <a:pPr marL="360000" indent="-34290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Planar surface, L direct echo, homogeneous isotropic material (steel)</a:t>
            </a:r>
          </a:p>
          <a:p>
            <a:pPr marL="360000" indent="-34290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Series2 of 6 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Ø3mm FBH</a:t>
            </a:r>
          </a:p>
          <a:p>
            <a:pPr marL="360000" indent="-34290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1 out of 7 delay law : delay law L45° +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35mm 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depth focusing</a:t>
            </a:r>
          </a:p>
          <a:p>
            <a:pPr marL="36000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lvl="1" indent="-546462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6367664" y="1538146"/>
            <a:ext cx="2646486" cy="2294776"/>
            <a:chOff x="206375" y="723673"/>
            <a:chExt cx="6972697" cy="461985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5" y="1450975"/>
              <a:ext cx="6959600" cy="389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orme libre 17"/>
            <p:cNvSpPr/>
            <p:nvPr/>
          </p:nvSpPr>
          <p:spPr>
            <a:xfrm>
              <a:off x="4419600" y="1828800"/>
              <a:ext cx="1885950" cy="2238375"/>
            </a:xfrm>
            <a:custGeom>
              <a:avLst/>
              <a:gdLst>
                <a:gd name="connsiteX0" fmla="*/ 0 w 1885950"/>
                <a:gd name="connsiteY0" fmla="*/ 2047875 h 2266950"/>
                <a:gd name="connsiteX1" fmla="*/ 1400175 w 1885950"/>
                <a:gd name="connsiteY1" fmla="*/ 0 h 2266950"/>
                <a:gd name="connsiteX2" fmla="*/ 1885950 w 1885950"/>
                <a:gd name="connsiteY2" fmla="*/ 171450 h 2266950"/>
                <a:gd name="connsiteX3" fmla="*/ 504825 w 1885950"/>
                <a:gd name="connsiteY3" fmla="*/ 2266950 h 2266950"/>
                <a:gd name="connsiteX4" fmla="*/ 0 w 1885950"/>
                <a:gd name="connsiteY4" fmla="*/ 2047875 h 2266950"/>
                <a:gd name="connsiteX0" fmla="*/ 0 w 1866900"/>
                <a:gd name="connsiteY0" fmla="*/ 2047875 h 2266950"/>
                <a:gd name="connsiteX1" fmla="*/ 1400175 w 1866900"/>
                <a:gd name="connsiteY1" fmla="*/ 0 h 2266950"/>
                <a:gd name="connsiteX2" fmla="*/ 1866900 w 1866900"/>
                <a:gd name="connsiteY2" fmla="*/ 200025 h 2266950"/>
                <a:gd name="connsiteX3" fmla="*/ 504825 w 1866900"/>
                <a:gd name="connsiteY3" fmla="*/ 2266950 h 2266950"/>
                <a:gd name="connsiteX4" fmla="*/ 0 w 1866900"/>
                <a:gd name="connsiteY4" fmla="*/ 2047875 h 2266950"/>
                <a:gd name="connsiteX0" fmla="*/ 0 w 1885950"/>
                <a:gd name="connsiteY0" fmla="*/ 2047875 h 2266950"/>
                <a:gd name="connsiteX1" fmla="*/ 1400175 w 1885950"/>
                <a:gd name="connsiteY1" fmla="*/ 0 h 2266950"/>
                <a:gd name="connsiteX2" fmla="*/ 1885950 w 1885950"/>
                <a:gd name="connsiteY2" fmla="*/ 171450 h 2266950"/>
                <a:gd name="connsiteX3" fmla="*/ 504825 w 1885950"/>
                <a:gd name="connsiteY3" fmla="*/ 2266950 h 2266950"/>
                <a:gd name="connsiteX4" fmla="*/ 0 w 1885950"/>
                <a:gd name="connsiteY4" fmla="*/ 2047875 h 2266950"/>
                <a:gd name="connsiteX0" fmla="*/ 0 w 1885950"/>
                <a:gd name="connsiteY0" fmla="*/ 2047875 h 2238375"/>
                <a:gd name="connsiteX1" fmla="*/ 1400175 w 1885950"/>
                <a:gd name="connsiteY1" fmla="*/ 0 h 2238375"/>
                <a:gd name="connsiteX2" fmla="*/ 1885950 w 1885950"/>
                <a:gd name="connsiteY2" fmla="*/ 171450 h 2238375"/>
                <a:gd name="connsiteX3" fmla="*/ 523875 w 1885950"/>
                <a:gd name="connsiteY3" fmla="*/ 2238375 h 2238375"/>
                <a:gd name="connsiteX4" fmla="*/ 0 w 1885950"/>
                <a:gd name="connsiteY4" fmla="*/ 2047875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950" h="2238375">
                  <a:moveTo>
                    <a:pt x="0" y="2047875"/>
                  </a:moveTo>
                  <a:lnTo>
                    <a:pt x="1400175" y="0"/>
                  </a:lnTo>
                  <a:lnTo>
                    <a:pt x="1885950" y="171450"/>
                  </a:lnTo>
                  <a:lnTo>
                    <a:pt x="523875" y="2238375"/>
                  </a:lnTo>
                  <a:lnTo>
                    <a:pt x="0" y="2047875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/>
            </a:p>
          </p:txBody>
        </p:sp>
        <p:sp>
          <p:nvSpPr>
            <p:cNvPr id="19" name="ZoneTexte 2"/>
            <p:cNvSpPr txBox="1">
              <a:spLocks noChangeArrowheads="1"/>
            </p:cNvSpPr>
            <p:nvPr/>
          </p:nvSpPr>
          <p:spPr bwMode="auto">
            <a:xfrm>
              <a:off x="3860801" y="3971925"/>
              <a:ext cx="1375735" cy="37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600" b="1">
                  <a:solidFill>
                    <a:srgbClr val="FF0000"/>
                  </a:solidFill>
                  <a:cs typeface="Arial" charset="0"/>
                </a:rPr>
                <a:t>Ø3mm FBH</a:t>
              </a:r>
              <a:endParaRPr lang="fr-FR" sz="600" b="1">
                <a:solidFill>
                  <a:srgbClr val="FF0000"/>
                </a:solidFill>
              </a:endParaRPr>
            </a:p>
          </p:txBody>
        </p:sp>
        <p:sp>
          <p:nvSpPr>
            <p:cNvPr id="20" name="ZoneTexte 15"/>
            <p:cNvSpPr txBox="1">
              <a:spLocks noChangeArrowheads="1"/>
            </p:cNvSpPr>
            <p:nvPr/>
          </p:nvSpPr>
          <p:spPr bwMode="auto">
            <a:xfrm rot="18551645">
              <a:off x="5177168" y="1156001"/>
              <a:ext cx="901026" cy="38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500">
                  <a:solidFill>
                    <a:srgbClr val="002060"/>
                  </a:solidFill>
                </a:rPr>
                <a:t>Serie n°1</a:t>
              </a:r>
            </a:p>
          </p:txBody>
        </p:sp>
        <p:sp>
          <p:nvSpPr>
            <p:cNvPr id="21" name="ZoneTexte 16"/>
            <p:cNvSpPr txBox="1">
              <a:spLocks noChangeArrowheads="1"/>
            </p:cNvSpPr>
            <p:nvPr/>
          </p:nvSpPr>
          <p:spPr bwMode="auto">
            <a:xfrm rot="18551645">
              <a:off x="5424822" y="1213152"/>
              <a:ext cx="901026" cy="38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500">
                  <a:solidFill>
                    <a:srgbClr val="002060"/>
                  </a:solidFill>
                </a:rPr>
                <a:t>Serie n°2</a:t>
              </a:r>
            </a:p>
          </p:txBody>
        </p:sp>
        <p:sp>
          <p:nvSpPr>
            <p:cNvPr id="22" name="ZoneTexte 17"/>
            <p:cNvSpPr txBox="1">
              <a:spLocks noChangeArrowheads="1"/>
            </p:cNvSpPr>
            <p:nvPr/>
          </p:nvSpPr>
          <p:spPr bwMode="auto">
            <a:xfrm rot="18551645">
              <a:off x="5710570" y="1317925"/>
              <a:ext cx="901026" cy="38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500">
                  <a:solidFill>
                    <a:srgbClr val="002060"/>
                  </a:solidFill>
                </a:rPr>
                <a:t>Serie n°1</a:t>
              </a:r>
            </a:p>
          </p:txBody>
        </p:sp>
        <p:sp>
          <p:nvSpPr>
            <p:cNvPr id="23" name="ZoneTexte 18"/>
            <p:cNvSpPr txBox="1">
              <a:spLocks noChangeArrowheads="1"/>
            </p:cNvSpPr>
            <p:nvPr/>
          </p:nvSpPr>
          <p:spPr bwMode="auto">
            <a:xfrm rot="18551645">
              <a:off x="5996320" y="1422700"/>
              <a:ext cx="901026" cy="38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500">
                  <a:solidFill>
                    <a:srgbClr val="002060"/>
                  </a:solidFill>
                </a:rPr>
                <a:t>Serie n°2</a:t>
              </a:r>
            </a:p>
          </p:txBody>
        </p:sp>
        <p:sp>
          <p:nvSpPr>
            <p:cNvPr id="24" name="ZoneTexte 19"/>
            <p:cNvSpPr txBox="1">
              <a:spLocks noChangeArrowheads="1"/>
            </p:cNvSpPr>
            <p:nvPr/>
          </p:nvSpPr>
          <p:spPr bwMode="auto">
            <a:xfrm rot="18551645">
              <a:off x="6282071" y="1527475"/>
              <a:ext cx="901026" cy="38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500">
                  <a:solidFill>
                    <a:srgbClr val="002060"/>
                  </a:solidFill>
                </a:rPr>
                <a:t>Serie n°1</a:t>
              </a:r>
            </a:p>
          </p:txBody>
        </p:sp>
        <p:sp>
          <p:nvSpPr>
            <p:cNvPr id="25" name="Accolade fermante 24"/>
            <p:cNvSpPr/>
            <p:nvPr/>
          </p:nvSpPr>
          <p:spPr>
            <a:xfrm rot="17966325">
              <a:off x="5846763" y="847725"/>
              <a:ext cx="228600" cy="466725"/>
            </a:xfrm>
            <a:prstGeom prst="rightBrace">
              <a:avLst>
                <a:gd name="adj1" fmla="val 8333"/>
                <a:gd name="adj2" fmla="val 46669"/>
              </a:avLst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002060"/>
                </a:solidFill>
              </a:endParaRPr>
            </a:p>
          </p:txBody>
        </p:sp>
        <p:sp>
          <p:nvSpPr>
            <p:cNvPr id="26" name="Accolade fermante 25"/>
            <p:cNvSpPr/>
            <p:nvPr/>
          </p:nvSpPr>
          <p:spPr>
            <a:xfrm rot="17966325">
              <a:off x="6442076" y="1016000"/>
              <a:ext cx="222250" cy="466725"/>
            </a:xfrm>
            <a:prstGeom prst="rightBrace">
              <a:avLst>
                <a:gd name="adj1" fmla="val 8333"/>
                <a:gd name="adj2" fmla="val 46669"/>
              </a:avLst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002060"/>
                </a:solidFill>
              </a:endParaRPr>
            </a:p>
          </p:txBody>
        </p:sp>
        <p:sp>
          <p:nvSpPr>
            <p:cNvPr id="27" name="ZoneTexte 2"/>
            <p:cNvSpPr txBox="1">
              <a:spLocks noChangeArrowheads="1"/>
            </p:cNvSpPr>
            <p:nvPr/>
          </p:nvSpPr>
          <p:spPr bwMode="auto">
            <a:xfrm rot="1722961">
              <a:off x="6233709" y="723673"/>
              <a:ext cx="945363" cy="55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600" dirty="0" err="1">
                  <a:solidFill>
                    <a:srgbClr val="002060"/>
                  </a:solidFill>
                  <a:cs typeface="Arial" charset="0"/>
                </a:rPr>
                <a:t>FBHs</a:t>
              </a:r>
              <a:endParaRPr lang="fr-FR" sz="600" dirty="0">
                <a:solidFill>
                  <a:srgbClr val="002060"/>
                </a:solidFill>
                <a:cs typeface="Arial" charset="0"/>
              </a:endParaRPr>
            </a:p>
            <a:p>
              <a:pPr algn="ctr" eaLnBrk="1" hangingPunct="1"/>
              <a:r>
                <a:rPr lang="fr-FR" sz="600" dirty="0">
                  <a:solidFill>
                    <a:srgbClr val="002060"/>
                  </a:solidFill>
                  <a:cs typeface="Arial" charset="0"/>
                </a:rPr>
                <a:t>Ø3mm</a:t>
              </a:r>
              <a:endParaRPr lang="fr-FR" sz="600" dirty="0">
                <a:solidFill>
                  <a:srgbClr val="002060"/>
                </a:solidFill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 flipV="1">
              <a:off x="5353050" y="4276725"/>
              <a:ext cx="1076325" cy="3238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>
              <a:off x="5781675" y="4219575"/>
              <a:ext cx="247650" cy="247650"/>
            </a:xfrm>
            <a:prstGeom prst="arc">
              <a:avLst>
                <a:gd name="adj1" fmla="val 14698986"/>
                <a:gd name="adj2" fmla="val 176146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/>
            </a:p>
          </p:txBody>
        </p:sp>
        <p:sp>
          <p:nvSpPr>
            <p:cNvPr id="30" name="ZoneTexte 32"/>
            <p:cNvSpPr txBox="1">
              <a:spLocks noChangeArrowheads="1"/>
            </p:cNvSpPr>
            <p:nvPr/>
          </p:nvSpPr>
          <p:spPr bwMode="auto">
            <a:xfrm>
              <a:off x="5915024" y="4076700"/>
              <a:ext cx="686410" cy="37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600"/>
                <a:t>45°</a:t>
              </a:r>
            </a:p>
          </p:txBody>
        </p:sp>
        <p:sp>
          <p:nvSpPr>
            <p:cNvPr id="31" name="ZoneTexte 32"/>
            <p:cNvSpPr txBox="1">
              <a:spLocks noChangeArrowheads="1"/>
            </p:cNvSpPr>
            <p:nvPr/>
          </p:nvSpPr>
          <p:spPr bwMode="auto">
            <a:xfrm>
              <a:off x="2782887" y="4100513"/>
              <a:ext cx="1087605" cy="3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500" i="1" u="sng"/>
                <a:t>Front view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 flipV="1">
              <a:off x="2555875" y="3971925"/>
              <a:ext cx="284163" cy="1905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107503" y="3434450"/>
            <a:ext cx="8889236" cy="2894700"/>
            <a:chOff x="586942" y="3434450"/>
            <a:chExt cx="8889236" cy="2894700"/>
          </a:xfrm>
        </p:grpSpPr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42" y="3434450"/>
              <a:ext cx="4450485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0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693" y="3449150"/>
              <a:ext cx="4450485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Model validation on QNDE benchmark 2013</a:t>
            </a:r>
          </a:p>
        </p:txBody>
      </p:sp>
      <p:grpSp>
        <p:nvGrpSpPr>
          <p:cNvPr id="46" name="Groupe 45"/>
          <p:cNvGrpSpPr/>
          <p:nvPr/>
        </p:nvGrpSpPr>
        <p:grpSpPr>
          <a:xfrm>
            <a:off x="3059832" y="3408413"/>
            <a:ext cx="1806550" cy="2906037"/>
            <a:chOff x="3707904" y="2980758"/>
            <a:chExt cx="1806550" cy="2906037"/>
          </a:xfrm>
        </p:grpSpPr>
        <p:sp>
          <p:nvSpPr>
            <p:cNvPr id="47" name="Rectangle 46"/>
            <p:cNvSpPr/>
            <p:nvPr/>
          </p:nvSpPr>
          <p:spPr>
            <a:xfrm>
              <a:off x="3707904" y="2987108"/>
              <a:ext cx="359212" cy="289968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48" name="Connecteur en angle 47"/>
            <p:cNvCxnSpPr>
              <a:stCxn id="47" idx="0"/>
            </p:cNvCxnSpPr>
            <p:nvPr/>
          </p:nvCxnSpPr>
          <p:spPr>
            <a:xfrm rot="5400000" flipH="1" flipV="1">
              <a:off x="4697807" y="2176811"/>
              <a:ext cx="12700" cy="1620594"/>
            </a:xfrm>
            <a:prstGeom prst="bentConnector4">
              <a:avLst>
                <a:gd name="adj1" fmla="val 3375000"/>
                <a:gd name="adj2" fmla="val 10001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Espace réservé du pied de page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56A131CB-DBD8-4560-83FA-5BA94962B78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08209" y="3434450"/>
            <a:ext cx="8900970" cy="2909433"/>
            <a:chOff x="-3863543" y="3405017"/>
            <a:chExt cx="8900970" cy="2909433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3543" y="3405017"/>
              <a:ext cx="4450485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42" y="3434450"/>
              <a:ext cx="4450485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99025" y="3434450"/>
            <a:ext cx="8897715" cy="2909433"/>
            <a:chOff x="586943" y="3434450"/>
            <a:chExt cx="8897715" cy="2909433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43" y="3434450"/>
              <a:ext cx="4450485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173" y="3463883"/>
              <a:ext cx="4450485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" name="Groupe 48"/>
          <p:cNvGrpSpPr/>
          <p:nvPr/>
        </p:nvGrpSpPr>
        <p:grpSpPr>
          <a:xfrm>
            <a:off x="1738787" y="4573427"/>
            <a:ext cx="1153822" cy="585646"/>
            <a:chOff x="2698098" y="4165498"/>
            <a:chExt cx="1153822" cy="585646"/>
          </a:xfrm>
        </p:grpSpPr>
        <p:sp>
          <p:nvSpPr>
            <p:cNvPr id="50" name="Ellipse 49"/>
            <p:cNvSpPr/>
            <p:nvPr/>
          </p:nvSpPr>
          <p:spPr>
            <a:xfrm>
              <a:off x="3419872" y="4292936"/>
              <a:ext cx="432048" cy="45820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698098" y="4165498"/>
              <a:ext cx="5774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rgbClr val="DC3228"/>
                  </a:solidFill>
                </a:rPr>
                <a:t>0,8dB</a:t>
              </a:r>
              <a:endParaRPr lang="fr-FR" sz="1100" b="1" dirty="0">
                <a:solidFill>
                  <a:srgbClr val="DC3228"/>
                </a:solidFill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2411217" y="3274633"/>
            <a:ext cx="1008655" cy="575343"/>
            <a:chOff x="2843265" y="4103072"/>
            <a:chExt cx="1008655" cy="575343"/>
          </a:xfrm>
        </p:grpSpPr>
        <p:sp>
          <p:nvSpPr>
            <p:cNvPr id="53" name="Ellipse 52"/>
            <p:cNvSpPr/>
            <p:nvPr/>
          </p:nvSpPr>
          <p:spPr>
            <a:xfrm>
              <a:off x="3419872" y="4103072"/>
              <a:ext cx="432048" cy="498215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843265" y="4416805"/>
              <a:ext cx="5774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rgbClr val="DC3228"/>
                  </a:solidFill>
                </a:rPr>
                <a:t>0,6dB</a:t>
              </a:r>
              <a:endParaRPr lang="fr-FR" sz="1100" b="1" dirty="0">
                <a:solidFill>
                  <a:srgbClr val="DC3228"/>
                </a:solidFill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3577252" y="4587249"/>
            <a:ext cx="577435" cy="711019"/>
            <a:chOff x="3419872" y="3887725"/>
            <a:chExt cx="680144" cy="711019"/>
          </a:xfrm>
        </p:grpSpPr>
        <p:sp>
          <p:nvSpPr>
            <p:cNvPr id="56" name="Ellipse 55"/>
            <p:cNvSpPr/>
            <p:nvPr/>
          </p:nvSpPr>
          <p:spPr>
            <a:xfrm>
              <a:off x="3419872" y="4248708"/>
              <a:ext cx="432048" cy="350036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3419872" y="3887725"/>
              <a:ext cx="680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rgbClr val="DC3228"/>
                  </a:solidFill>
                </a:rPr>
                <a:t>0,6dB</a:t>
              </a:r>
              <a:endParaRPr lang="fr-FR" sz="1100" b="1" dirty="0">
                <a:solidFill>
                  <a:srgbClr val="DC3228"/>
                </a:solidFill>
              </a:endParaRPr>
            </a:p>
          </p:txBody>
        </p:sp>
      </p:grpSp>
      <p:sp>
        <p:nvSpPr>
          <p:cNvPr id="58" name="ZoneTexte 57"/>
          <p:cNvSpPr txBox="1"/>
          <p:nvPr/>
        </p:nvSpPr>
        <p:spPr>
          <a:xfrm>
            <a:off x="6862791" y="5589240"/>
            <a:ext cx="200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DC3228"/>
                </a:solidFill>
              </a:rPr>
              <a:t>Time of flight OK</a:t>
            </a:r>
            <a:endParaRPr lang="fr-FR" dirty="0">
              <a:solidFill>
                <a:srgbClr val="DC3228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835696" y="6453336"/>
            <a:ext cx="2440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Z=       35                25       15 mm   </a:t>
            </a:r>
            <a:endParaRPr lang="fr-FR" sz="11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523060" y="418453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DC3228"/>
                </a:solidFill>
              </a:rPr>
              <a:t>CPU</a:t>
            </a:r>
            <a:endParaRPr lang="fr-FR" dirty="0">
              <a:solidFill>
                <a:srgbClr val="DC3228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23060" y="45734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GPU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23060" y="385189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CIVA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6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Model validation on QNDE benchmark 2013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00" lvl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en-US" sz="16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Planar defects (</a:t>
            </a:r>
            <a:r>
              <a:rPr lang="en-US" sz="1600" b="1" dirty="0" err="1" smtClean="0">
                <a:solidFill>
                  <a:srgbClr val="DC3228"/>
                </a:solidFill>
                <a:latin typeface="Arial" charset="0"/>
                <a:cs typeface="Arial" charset="0"/>
              </a:rPr>
              <a:t>backwall</a:t>
            </a:r>
            <a:r>
              <a:rPr lang="en-US" sz="16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 breaking notches)</a:t>
            </a:r>
          </a:p>
          <a:p>
            <a:pPr marL="360000" lvl="0" indent="-34290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Planar surface, corner echo, homogeneous isotropic material (steel)</a:t>
            </a:r>
          </a:p>
          <a:p>
            <a:pPr marL="360000" lvl="0" indent="-34290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Current implementation : L only → only the biggest notch (L mode distinct from others)</a:t>
            </a:r>
          </a:p>
          <a:p>
            <a:pPr marL="360000" indent="-34290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1 out of 4 delay law : delay law L45° + 30mm depth focusing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56A131CB-DBD8-4560-83FA-5BA94962B78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875330" cy="142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16" y="2780928"/>
            <a:ext cx="402694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213248" y="3172500"/>
            <a:ext cx="8459005" cy="2545671"/>
            <a:chOff x="655342" y="4882116"/>
            <a:chExt cx="8459005" cy="2545671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42" y="4907787"/>
              <a:ext cx="4072081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753" y="4882116"/>
              <a:ext cx="3999594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e 13"/>
          <p:cNvGrpSpPr/>
          <p:nvPr/>
        </p:nvGrpSpPr>
        <p:grpSpPr>
          <a:xfrm>
            <a:off x="213248" y="3140928"/>
            <a:ext cx="8463208" cy="2582898"/>
            <a:chOff x="213248" y="3140928"/>
            <a:chExt cx="8463208" cy="2582898"/>
          </a:xfrm>
        </p:grpSpPr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62" y="3140928"/>
              <a:ext cx="3999594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8" y="3203826"/>
              <a:ext cx="4072081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e 14"/>
          <p:cNvGrpSpPr/>
          <p:nvPr/>
        </p:nvGrpSpPr>
        <p:grpSpPr>
          <a:xfrm>
            <a:off x="213248" y="3172500"/>
            <a:ext cx="8463208" cy="2561813"/>
            <a:chOff x="213248" y="3172500"/>
            <a:chExt cx="8463208" cy="2561813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8" y="3214313"/>
              <a:ext cx="4072081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62" y="3172500"/>
              <a:ext cx="3999594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6804248" y="3051425"/>
            <a:ext cx="1728192" cy="715462"/>
            <a:chOff x="6804248" y="3051425"/>
            <a:chExt cx="1728192" cy="715462"/>
          </a:xfrm>
        </p:grpSpPr>
        <p:sp>
          <p:nvSpPr>
            <p:cNvPr id="11" name="Ellipse 10"/>
            <p:cNvSpPr/>
            <p:nvPr/>
          </p:nvSpPr>
          <p:spPr>
            <a:xfrm>
              <a:off x="6804248" y="3051425"/>
              <a:ext cx="360040" cy="40768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380312" y="3459110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70C0"/>
                  </a:solidFill>
                </a:rPr>
                <a:t>GPU 0.9dB</a:t>
              </a:r>
              <a:endParaRPr lang="fr-FR" sz="1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45934" y="3071237"/>
            <a:ext cx="1631283" cy="728737"/>
            <a:chOff x="5533005" y="3045744"/>
            <a:chExt cx="1631283" cy="728737"/>
          </a:xfrm>
        </p:grpSpPr>
        <p:sp>
          <p:nvSpPr>
            <p:cNvPr id="21" name="Ellipse 20"/>
            <p:cNvSpPr/>
            <p:nvPr/>
          </p:nvSpPr>
          <p:spPr>
            <a:xfrm>
              <a:off x="6804248" y="3045744"/>
              <a:ext cx="360040" cy="40768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533005" y="3466704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DC3228"/>
                  </a:solidFill>
                </a:rPr>
                <a:t>C</a:t>
              </a:r>
              <a:r>
                <a:rPr lang="fr-FR" sz="1400" dirty="0" smtClean="0">
                  <a:solidFill>
                    <a:srgbClr val="DC3228"/>
                  </a:solidFill>
                </a:rPr>
                <a:t>PU 0.6dB</a:t>
              </a:r>
              <a:endParaRPr lang="fr-FR" sz="1400" dirty="0">
                <a:solidFill>
                  <a:srgbClr val="DC3228"/>
                </a:solidFill>
              </a:endParaRP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2627784" y="37160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DC3228"/>
                </a:solidFill>
              </a:rPr>
              <a:t>CPU</a:t>
            </a:r>
            <a:endParaRPr lang="fr-FR" dirty="0">
              <a:solidFill>
                <a:srgbClr val="DC3228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627784" y="410498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GPU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627784" y="338345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CIVA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144710" y="5713085"/>
            <a:ext cx="200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DC3228"/>
                </a:solidFill>
              </a:rPr>
              <a:t>Time of flight OK</a:t>
            </a:r>
            <a:endParaRPr lang="fr-FR" dirty="0">
              <a:solidFill>
                <a:srgbClr val="DC3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breakdown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,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56A131CB-DBD8-4560-83FA-5BA94962B78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graphicFrame>
        <p:nvGraphicFramePr>
          <p:cNvPr id="12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335032"/>
              </p:ext>
            </p:extLst>
          </p:nvPr>
        </p:nvGraphicFramePr>
        <p:xfrm>
          <a:off x="611560" y="1484784"/>
          <a:ext cx="7628716" cy="2966720"/>
        </p:xfrm>
        <a:graphic>
          <a:graphicData uri="http://schemas.openxmlformats.org/drawingml/2006/table">
            <a:tbl>
              <a:tblPr firstRow="1" firstCol="1" bandRow="1" bandCol="1">
                <a:tableStyleId>{912C8C85-51F0-491E-9774-3900AFEF0FD7}</a:tableStyleId>
              </a:tblPr>
              <a:tblGrid>
                <a:gridCol w="2361204"/>
                <a:gridCol w="1878604"/>
                <a:gridCol w="1865904"/>
                <a:gridCol w="15230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Dataset</a:t>
                      </a:r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FBH  - Series 1</a:t>
                      </a:r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FBH – Series 2</a:t>
                      </a:r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Notch</a:t>
                      </a:r>
                      <a:endParaRPr lang="en-US" noProof="0" dirty="0"/>
                    </a:p>
                  </a:txBody>
                  <a:tcPr marL="101102" marR="10110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# of defects</a:t>
                      </a:r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 FBH</a:t>
                      </a:r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6 FDH</a:t>
                      </a:r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 notch</a:t>
                      </a:r>
                      <a:endParaRPr lang="en-US" noProof="0" dirty="0"/>
                    </a:p>
                  </a:txBody>
                  <a:tcPr marL="101102" marR="10110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Probe</a:t>
                      </a:r>
                      <a:endParaRPr lang="en-US" noProof="0" dirty="0"/>
                    </a:p>
                  </a:txBody>
                  <a:tcPr marL="101102" marR="101102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64 channels</a:t>
                      </a:r>
                      <a:r>
                        <a:rPr lang="en-US" baseline="0" noProof="0" dirty="0" smtClean="0"/>
                        <a:t> ↔ 128 samples</a:t>
                      </a:r>
                      <a:endParaRPr lang="en-US" noProof="0" dirty="0"/>
                    </a:p>
                  </a:txBody>
                  <a:tcPr marL="101102" marR="101102"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marL="101102" marR="101102"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marL="101102" marR="10110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#</a:t>
                      </a:r>
                      <a:r>
                        <a:rPr lang="en-US" baseline="0" noProof="0" dirty="0" smtClean="0"/>
                        <a:t> of positions</a:t>
                      </a:r>
                      <a:endParaRPr lang="en-US" noProof="0" dirty="0"/>
                    </a:p>
                  </a:txBody>
                  <a:tcPr marL="101102" marR="10110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361</a:t>
                      </a:r>
                      <a:endParaRPr lang="en-US" noProof="0" dirty="0"/>
                    </a:p>
                  </a:txBody>
                  <a:tcPr marL="101102" marR="1011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201</a:t>
                      </a:r>
                      <a:endParaRPr lang="en-US" noProof="0" dirty="0"/>
                    </a:p>
                  </a:txBody>
                  <a:tcPr marL="101102" marR="101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# delay laws</a:t>
                      </a:r>
                      <a:endParaRPr lang="en-US" noProof="0" dirty="0"/>
                    </a:p>
                  </a:txBody>
                  <a:tcPr marL="101102" marR="10110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7</a:t>
                      </a:r>
                      <a:endParaRPr lang="en-US" noProof="0" dirty="0"/>
                    </a:p>
                  </a:txBody>
                  <a:tcPr marL="101102" marR="1011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</a:t>
                      </a:r>
                      <a:endParaRPr lang="en-US" noProof="0" dirty="0"/>
                    </a:p>
                  </a:txBody>
                  <a:tcPr marL="101102" marR="101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# UT</a:t>
                      </a:r>
                      <a:r>
                        <a:rPr lang="en-US" baseline="0" noProof="0" dirty="0" smtClean="0"/>
                        <a:t> field sampling</a:t>
                      </a:r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90</a:t>
                      </a:r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54</a:t>
                      </a:r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100</a:t>
                      </a:r>
                      <a:endParaRPr lang="en-US" noProof="0" dirty="0"/>
                    </a:p>
                  </a:txBody>
                  <a:tcPr marL="101102" marR="10110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noProof="0" dirty="0" smtClean="0"/>
                        <a:t># defects sampling</a:t>
                      </a:r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4140</a:t>
                      </a:r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2484</a:t>
                      </a:r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12321</a:t>
                      </a:r>
                      <a:endParaRPr lang="en-US" noProof="0" dirty="0"/>
                    </a:p>
                  </a:txBody>
                  <a:tcPr marL="101102" marR="10110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noProof="0" dirty="0" smtClean="0"/>
                        <a:t>Mode</a:t>
                      </a:r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L direct</a:t>
                      </a:r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L direct</a:t>
                      </a:r>
                      <a:endParaRPr lang="en-US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Half skip – L</a:t>
                      </a:r>
                      <a:endParaRPr lang="en-US" noProof="0" dirty="0"/>
                    </a:p>
                  </a:txBody>
                  <a:tcPr marL="101102" marR="10110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7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– MULTICORE CPU version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576263" y="1268413"/>
            <a:ext cx="8172450" cy="4248819"/>
          </a:xfrm>
        </p:spPr>
        <p:txBody>
          <a:bodyPr/>
          <a:lstStyle/>
          <a:p>
            <a:pPr marL="171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fr-FR" sz="1600" b="1" dirty="0">
                <a:solidFill>
                  <a:srgbClr val="DC3228"/>
                </a:solidFill>
                <a:latin typeface="Arial" charset="0"/>
                <a:cs typeface="Arial" charset="0"/>
              </a:rPr>
              <a:t>Hardware configuration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2x CPU Intel Xeon 5590 </a:t>
            </a:r>
            <a:b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6 cores @3.47Ghz each + </a:t>
            </a:r>
            <a:r>
              <a:rPr lang="en-US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Hyperthreading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(2x12 logical cores)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24 GB of memory</a:t>
            </a:r>
          </a:p>
          <a:p>
            <a:pPr marL="171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en-US" sz="16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CPU implementation specificities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Use optimized Intel Math Kernel Library for FFT computations</a:t>
            </a: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Each step is parallelized with </a:t>
            </a:r>
            <a:r>
              <a:rPr lang="en-US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OpenMP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API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Simple precision computations (IEEE 754)</a:t>
            </a:r>
          </a:p>
          <a:p>
            <a:pPr marL="361950"/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61950"/>
            <a:r>
              <a:rPr lang="en-US" sz="1600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Compiler : </a:t>
            </a:r>
            <a:r>
              <a:rPr lang="en-US" sz="1600" dirty="0">
                <a:solidFill>
                  <a:srgbClr val="B2B2B2"/>
                </a:solidFill>
              </a:rPr>
              <a:t>Intel® C++ Composer XE 2013 Update 5 Integration for </a:t>
            </a:r>
            <a:r>
              <a:rPr lang="en-US" sz="1600" dirty="0" smtClean="0">
                <a:solidFill>
                  <a:srgbClr val="B2B2B2"/>
                </a:solidFill>
              </a:rPr>
              <a:t>Microsoft </a:t>
            </a:r>
            <a:r>
              <a:rPr lang="en-US" sz="1600" dirty="0">
                <a:solidFill>
                  <a:srgbClr val="B2B2B2"/>
                </a:solidFill>
              </a:rPr>
              <a:t>Visual </a:t>
            </a:r>
            <a:r>
              <a:rPr lang="en-US" sz="1600" dirty="0" smtClean="0">
                <a:solidFill>
                  <a:srgbClr val="B2B2B2"/>
                </a:solidFill>
              </a:rPr>
              <a:t>Studio </a:t>
            </a:r>
            <a:r>
              <a:rPr lang="en-US" sz="1600" dirty="0">
                <a:solidFill>
                  <a:srgbClr val="B2B2B2"/>
                </a:solidFill>
              </a:rPr>
              <a:t>2010, Version </a:t>
            </a:r>
            <a:r>
              <a:rPr lang="en-US" sz="1600" dirty="0" smtClean="0">
                <a:solidFill>
                  <a:srgbClr val="B2B2B2"/>
                </a:solidFill>
              </a:rPr>
              <a:t>13.0.1211.2010</a:t>
            </a:r>
            <a:endParaRPr lang="fr-FR" sz="1600" dirty="0">
              <a:solidFill>
                <a:srgbClr val="B2B2B2"/>
              </a:solidFill>
            </a:endParaRP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This machine is also the one running CIVA 11.0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71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endParaRPr lang="fr-FR" sz="1600" b="1" dirty="0">
              <a:solidFill>
                <a:srgbClr val="DC3228"/>
              </a:solidFill>
              <a:latin typeface="Arial" charset="0"/>
              <a:cs typeface="Arial" charset="0"/>
            </a:endParaRP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266825" indent="-342900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QNDE 2013 - SESSION 43 | JULY 26, 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56A131CB-DBD8-4560-83FA-5BA94962B78B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2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– </a:t>
            </a:r>
            <a:r>
              <a:rPr lang="fr-FR" dirty="0"/>
              <a:t>MULTICORE CPU 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984516"/>
              </p:ext>
            </p:extLst>
          </p:nvPr>
        </p:nvGraphicFramePr>
        <p:xfrm>
          <a:off x="576263" y="1268413"/>
          <a:ext cx="7897214" cy="1483360"/>
        </p:xfrm>
        <a:graphic>
          <a:graphicData uri="http://schemas.openxmlformats.org/drawingml/2006/table">
            <a:tbl>
              <a:tblPr firstRow="1" firstCol="1" lastRow="1" bandRow="1" bandCol="1">
                <a:tableStyleId>{912C8C85-51F0-491E-9774-3900AFEF0FD7}</a:tableStyleId>
              </a:tblPr>
              <a:tblGrid>
                <a:gridCol w="3326756"/>
                <a:gridCol w="1785450"/>
                <a:gridCol w="1774143"/>
                <a:gridCol w="10108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Dataset</a:t>
                      </a:r>
                      <a:endParaRPr lang="en-US" sz="1400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FBH  - Series 1</a:t>
                      </a:r>
                      <a:endParaRPr lang="en-US" sz="1400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FBH – Series 2</a:t>
                      </a:r>
                      <a:endParaRPr lang="en-US" sz="1400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Notch</a:t>
                      </a:r>
                      <a:endParaRPr lang="en-US" sz="1400" noProof="0" dirty="0"/>
                    </a:p>
                  </a:txBody>
                  <a:tcPr marL="101102" marR="10110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Fast</a:t>
                      </a:r>
                      <a:r>
                        <a:rPr lang="en-US" sz="1400" baseline="0" noProof="0" dirty="0" smtClean="0"/>
                        <a:t> model on CPU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7,6 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 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7,3 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CIVA 11.0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241 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142 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363 s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 dirty="0" smtClean="0"/>
                        <a:t>Gain /</a:t>
                      </a:r>
                      <a:r>
                        <a:rPr lang="en-US" sz="1400" b="1" baseline="0" noProof="0" dirty="0" smtClean="0"/>
                        <a:t> CIVA 11.0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x31,7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x71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x49,7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56A131CB-DBD8-4560-83FA-5BA94962B78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744629938"/>
              </p:ext>
            </p:extLst>
          </p:nvPr>
        </p:nvGraphicFramePr>
        <p:xfrm>
          <a:off x="539552" y="3284984"/>
          <a:ext cx="79208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588224" y="5301208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Signal processing operations remain the most costly, especially for one echo mode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– GPU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fr-FR" sz="1600" b="1" dirty="0">
                <a:solidFill>
                  <a:srgbClr val="DC3228"/>
                </a:solidFill>
                <a:latin typeface="Arial" charset="0"/>
                <a:cs typeface="Arial" charset="0"/>
              </a:rPr>
              <a:t>Hardware configuration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NVidia GeForce GTX580 (high end, consumer grade GPU)</a:t>
            </a:r>
            <a:b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512 CUDA cores @1.544Ghz each</a:t>
            </a:r>
            <a:b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Fermi architecture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1,5 GB of device memory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71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en-US" sz="1600" b="1" dirty="0">
                <a:solidFill>
                  <a:srgbClr val="DC3228"/>
                </a:solidFill>
                <a:latin typeface="Arial" charset="0"/>
                <a:cs typeface="Arial" charset="0"/>
              </a:rPr>
              <a:t>G</a:t>
            </a:r>
            <a:r>
              <a:rPr lang="en-US" sz="16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PU implementation specificities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CUDA toolkit version 5.0 on Windows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Simple precision computations (IEEE 754)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Execution time do not include GPU initialization  nor the transfer of the result from the device back to the host (at most 200ms on the studied cases)</a:t>
            </a:r>
          </a:p>
          <a:p>
            <a:pPr marL="171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endParaRPr lang="fr-FR" sz="1600" b="1" dirty="0">
              <a:solidFill>
                <a:srgbClr val="DC3228"/>
              </a:solidFill>
              <a:latin typeface="Arial" charset="0"/>
              <a:cs typeface="Arial" charset="0"/>
            </a:endParaRP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266825" indent="-342900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QNDE 2013 - SESSION 43 | JULY 26, 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56A131CB-DBD8-4560-83FA-5BA94962B78B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8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– GPU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578423"/>
              </p:ext>
            </p:extLst>
          </p:nvPr>
        </p:nvGraphicFramePr>
        <p:xfrm>
          <a:off x="576263" y="1268413"/>
          <a:ext cx="7897214" cy="1483360"/>
        </p:xfrm>
        <a:graphic>
          <a:graphicData uri="http://schemas.openxmlformats.org/drawingml/2006/table">
            <a:tbl>
              <a:tblPr firstRow="1" firstCol="1" lastRow="1" bandRow="1" bandCol="1">
                <a:tableStyleId>{912C8C85-51F0-491E-9774-3900AFEF0FD7}</a:tableStyleId>
              </a:tblPr>
              <a:tblGrid>
                <a:gridCol w="3326756"/>
                <a:gridCol w="1785450"/>
                <a:gridCol w="1774143"/>
                <a:gridCol w="10108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Dataset</a:t>
                      </a:r>
                      <a:endParaRPr lang="en-US" sz="1400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FBH  - Series 1</a:t>
                      </a:r>
                      <a:endParaRPr lang="en-US" sz="1400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FBH – Series 2</a:t>
                      </a:r>
                      <a:endParaRPr lang="en-US" sz="1400" noProof="0" dirty="0"/>
                    </a:p>
                  </a:txBody>
                  <a:tcPr marL="101102" marR="10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Notche</a:t>
                      </a:r>
                      <a:endParaRPr lang="en-US" sz="1400" noProof="0" dirty="0"/>
                    </a:p>
                  </a:txBody>
                  <a:tcPr marL="101102" marR="10110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GPU version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5,8 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1,7 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3,6 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CPU version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7,6 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 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7,3 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 dirty="0" smtClean="0"/>
                        <a:t>Gain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X1,3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X1,17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x2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56A131CB-DBD8-4560-83FA-5BA94962B78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082488596"/>
              </p:ext>
            </p:extLst>
          </p:nvPr>
        </p:nvGraphicFramePr>
        <p:xfrm>
          <a:off x="539552" y="2852936"/>
          <a:ext cx="79208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e 17"/>
          <p:cNvGrpSpPr/>
          <p:nvPr/>
        </p:nvGrpSpPr>
        <p:grpSpPr>
          <a:xfrm>
            <a:off x="1619672" y="2545097"/>
            <a:ext cx="4320480" cy="2003450"/>
            <a:chOff x="1907704" y="2617105"/>
            <a:chExt cx="4320480" cy="2003450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3635896" y="3540435"/>
              <a:ext cx="0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4968044" y="3540435"/>
              <a:ext cx="36004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>
              <a:off x="2267744" y="3576439"/>
              <a:ext cx="720080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1907704" y="2617105"/>
              <a:ext cx="4320480" cy="923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Signal processing is costly :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>
                  <a:solidFill>
                    <a:schemeClr val="accent1"/>
                  </a:solidFill>
                </a:rPr>
                <a:t>FFT over big memory chunks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>
                  <a:solidFill>
                    <a:schemeClr val="accent1"/>
                  </a:solidFill>
                </a:rPr>
                <a:t>Summation require Atomic Operation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588224" y="5301208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Signal processing operations remain the most costly, especially for one echo mode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sommaire</a:t>
            </a:r>
            <a:endParaRPr lang="fr-FR" sz="24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1268760"/>
            <a:ext cx="8172450" cy="5112568"/>
          </a:xfrm>
        </p:spPr>
        <p:txBody>
          <a:bodyPr/>
          <a:lstStyle/>
          <a:p>
            <a:r>
              <a:rPr lang="en-US" dirty="0" smtClean="0"/>
              <a:t>Context and objectives</a:t>
            </a:r>
          </a:p>
          <a:p>
            <a:r>
              <a:rPr lang="en-US" dirty="0" smtClean="0"/>
              <a:t>Description of the UT simulation tools</a:t>
            </a:r>
          </a:p>
          <a:p>
            <a:pPr lvl="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808080"/>
                </a:solidFill>
              </a:rPr>
              <a:t>Beam computation</a:t>
            </a:r>
          </a:p>
          <a:p>
            <a:pPr lvl="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808080"/>
                </a:solidFill>
              </a:rPr>
              <a:t>Defect diffraction</a:t>
            </a:r>
          </a:p>
          <a:p>
            <a:pPr lvl="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808080"/>
                </a:solidFill>
              </a:rPr>
              <a:t>Algorithm of a simulation</a:t>
            </a:r>
          </a:p>
          <a:p>
            <a:r>
              <a:rPr lang="en-US" dirty="0"/>
              <a:t>Descrip</a:t>
            </a:r>
            <a:r>
              <a:rPr lang="en-US" dirty="0">
                <a:solidFill>
                  <a:srgbClr val="C00000"/>
                </a:solidFill>
              </a:rPr>
              <a:t>tion </a:t>
            </a:r>
            <a:r>
              <a:rPr lang="en-US" dirty="0" smtClean="0">
                <a:solidFill>
                  <a:srgbClr val="C00000"/>
                </a:solidFill>
              </a:rPr>
              <a:t>of CPU-</a:t>
            </a:r>
            <a:r>
              <a:rPr lang="en-US" dirty="0" err="1" smtClean="0">
                <a:solidFill>
                  <a:srgbClr val="C00000"/>
                </a:solidFill>
              </a:rPr>
              <a:t>multicore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smtClean="0"/>
              <a:t>GPU implementations</a:t>
            </a:r>
            <a:endParaRPr lang="en-US" dirty="0"/>
          </a:p>
          <a:p>
            <a:pPr lvl="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808080"/>
                </a:solidFill>
              </a:rPr>
              <a:t>CPU and GPU specificities</a:t>
            </a:r>
          </a:p>
          <a:p>
            <a:pPr lvl="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808080"/>
                </a:solidFill>
              </a:rPr>
              <a:t>Model validation with CIVA 10.1</a:t>
            </a:r>
            <a:endParaRPr lang="en-US" sz="1600" dirty="0">
              <a:solidFill>
                <a:srgbClr val="808080"/>
              </a:solidFill>
            </a:endParaRPr>
          </a:p>
          <a:p>
            <a:pPr lvl="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808080"/>
                </a:solidFill>
              </a:rPr>
              <a:t>Performances results</a:t>
            </a:r>
          </a:p>
          <a:p>
            <a:pPr lvl="5"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rgbClr val="80808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12293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QNDE 2013 - SESSION 43 | JULY 26, 2013</a:t>
            </a:r>
            <a:endParaRPr lang="fr-FR" dirty="0" smtClean="0"/>
          </a:p>
        </p:txBody>
      </p:sp>
      <p:sp>
        <p:nvSpPr>
          <p:cNvPr id="12292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220BF82E-6324-4A85-BBAE-2EA5658EAB4C}" type="slidenum">
              <a:rPr lang="fr-FR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388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567737" cy="4752528"/>
          </a:xfrm>
        </p:spPr>
        <p:txBody>
          <a:bodyPr/>
          <a:lstStyle/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fast UT inspection simulation tool has been developed.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Implementation on CPU and GPU validated on QNDE benchmark 2013 (comparison with CIVA)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Acceleration ranging on real data </a:t>
            </a:r>
          </a:p>
          <a:p>
            <a:pPr marL="809625" lvl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CPU (12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cores +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hyperthreading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   from 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x31 to x70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over CIVA 11</a:t>
            </a:r>
          </a:p>
          <a:p>
            <a:pPr marL="809625" lvl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9625" lvl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GPU (512 cores)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 from 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x1.17 to x 2.67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over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CPU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(12 core + HT)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		     from 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x41 to x 101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over CIVA 11</a:t>
            </a: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60000" lvl="0"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56A131CB-DBD8-4560-83FA-5BA94962B78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9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229544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68413"/>
                <a:ext cx="8784976" cy="4968875"/>
              </a:xfrm>
            </p:spPr>
            <p:txBody>
              <a:bodyPr/>
              <a:lstStyle/>
              <a:p>
                <a:pPr marL="360000" lvl="0" indent="-34290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EF8213"/>
                  </a:buClr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Extension of CPU/GPU implementations :</a:t>
                </a:r>
              </a:p>
              <a:p>
                <a:pPr marL="649287" lvl="3" indent="-546462">
                  <a:lnSpc>
                    <a:spcPct val="120000"/>
                  </a:lnSpc>
                  <a:spcBef>
                    <a:spcPct val="40000"/>
                  </a:spcBef>
                  <a:buClr>
                    <a:srgbClr val="EF8213"/>
                  </a:buClr>
                </a:pPr>
                <a:r>
                  <a:rPr lang="en-US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Another type of defect (e.g. SDH)</a:t>
                </a:r>
              </a:p>
              <a:p>
                <a:pPr marL="649287" lvl="3" indent="-546462">
                  <a:lnSpc>
                    <a:spcPct val="120000"/>
                  </a:lnSpc>
                  <a:spcBef>
                    <a:spcPct val="40000"/>
                  </a:spcBef>
                  <a:buClr>
                    <a:srgbClr val="EF8213"/>
                  </a:buClr>
                </a:pPr>
                <a:r>
                  <a:rPr lang="en-US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Another type of diffraction model (e.g. GTD, SOV)</a:t>
                </a:r>
              </a:p>
              <a:p>
                <a:pPr marL="649287" lvl="3" indent="-546462">
                  <a:lnSpc>
                    <a:spcPct val="120000"/>
                  </a:lnSpc>
                  <a:spcBef>
                    <a:spcPct val="40000"/>
                  </a:spcBef>
                  <a:buClr>
                    <a:srgbClr val="EF8213"/>
                  </a:buClr>
                </a:pPr>
                <a:r>
                  <a:rPr lang="en-US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On the GPU, T mode computation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charset="0"/>
                      </a:rPr>
                      <m:t>ℂ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computations requiring 2x the memory)</a:t>
                </a:r>
              </a:p>
              <a:p>
                <a:pPr marL="360000" lvl="0" indent="-34290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EF8213"/>
                  </a:buClr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Evolution of the CPU implementation to use SIMD instruction to benefit from short vector operations</a:t>
                </a:r>
              </a:p>
              <a:p>
                <a:pPr marL="360000" lvl="0" indent="-34290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EF8213"/>
                  </a:buClr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Reducing the number of signal processing </a:t>
                </a:r>
                <a:br>
                  <a:rPr lang="en-US" sz="20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</a:br>
                <a:r>
                  <a:rPr lang="en-US" sz="20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operations using CIVA model expertise</a:t>
                </a:r>
              </a:p>
              <a:p>
                <a:pPr marL="360000" lvl="0" indent="-34290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EF8213"/>
                  </a:buClr>
                  <a:buFont typeface="Arial" pitchFamily="34" charset="0"/>
                  <a:buChar char="•"/>
                </a:pPr>
                <a:endParaRPr lang="en-US" sz="2000" dirty="0" smtClean="0">
                  <a:solidFill>
                    <a:prstClr val="black"/>
                  </a:solidFill>
                  <a:latin typeface="Arial" charset="0"/>
                  <a:cs typeface="Arial" charset="0"/>
                  <a:sym typeface="Wingdings" pitchFamily="2" charset="2"/>
                </a:endParaRPr>
              </a:p>
              <a:p>
                <a:pPr marL="360000" lvl="0" indent="-34290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EF8213"/>
                  </a:buClr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Integrated within CIVA 12</a:t>
                </a:r>
                <a:endParaRPr lang="en-US" sz="2000" dirty="0">
                  <a:solidFill>
                    <a:prstClr val="black"/>
                  </a:solidFill>
                  <a:latin typeface="Arial" charset="0"/>
                  <a:cs typeface="Arial" charset="0"/>
                  <a:sym typeface="Wingdings" pitchFamily="2" charset="2"/>
                </a:endParaRPr>
              </a:p>
              <a:p>
                <a:pPr marL="360000" indent="-34290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EF8213"/>
                  </a:buClr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Interactive simulation is within reach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	(Sectorial Scan, …)</a:t>
                </a:r>
                <a:endParaRPr lang="en-US" sz="20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 marL="17100" lvl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EF8213"/>
                  </a:buClr>
                </a:pPr>
                <a:endParaRPr lang="en-US" sz="20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68413"/>
                <a:ext cx="8784976" cy="4968875"/>
              </a:xfrm>
              <a:blipFill rotWithShape="1">
                <a:blip r:embed="rId3" cstate="print"/>
                <a:stretch>
                  <a:fillRect l="-1387" t="-8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QNDE 2013 - SESSION 43 | JULY 26, 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56A131CB-DBD8-4560-83FA-5BA94962B78B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0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9AD0E419-527F-4F10-A6A8-1B02278E51D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539750" y="1628775"/>
            <a:ext cx="8208963" cy="4679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your attention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Sylvain.chatillon@cea.fr</a:t>
            </a:r>
          </a:p>
          <a:p>
            <a:pPr algn="r" eaLnBrk="0" hangingPunct="0">
              <a:spcAft>
                <a:spcPts val="400"/>
              </a:spcAft>
              <a:defRPr/>
            </a:pPr>
            <a:r>
              <a:rPr lang="fr-FR" sz="2000" dirty="0" err="1">
                <a:solidFill>
                  <a:schemeClr val="tx2"/>
                </a:solidFill>
                <a:latin typeface="+mn-lt"/>
              </a:rPr>
              <a:t>Partially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supported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by ANR (OPARUS Projet)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2F8F078-6D9E-40CF-B443-42253C2D701A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</a:rPr>
              <a:t>Context and objectives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39552" y="908720"/>
            <a:ext cx="8175252" cy="5504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3200" rIns="90000" bIns="4320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</a:pPr>
            <a:r>
              <a:rPr lang="en-US" sz="1600" b="1" dirty="0" smtClean="0">
                <a:solidFill>
                  <a:srgbClr val="DC3228"/>
                </a:solidFill>
                <a:cs typeface="Arial" charset="0"/>
              </a:rPr>
              <a:t>Objectives</a:t>
            </a:r>
            <a:r>
              <a:rPr lang="en-US" sz="1600" b="1" dirty="0" smtClean="0">
                <a:cs typeface="Arial" charset="0"/>
              </a:rPr>
              <a:t>  : </a:t>
            </a:r>
            <a:r>
              <a:rPr lang="en-US" sz="1600" dirty="0" smtClean="0">
                <a:solidFill>
                  <a:srgbClr val="0070C0"/>
                </a:solidFill>
                <a:ea typeface="ＭＳ Ｐゴシック" pitchFamily="-112" charset="-128"/>
                <a:cs typeface="Arial" charset="0"/>
              </a:rPr>
              <a:t>fast UT inspection simulation</a:t>
            </a:r>
          </a:p>
          <a:p>
            <a:pPr marL="800100" lvl="1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-112" charset="-128"/>
                <a:cs typeface="Arial" charset="0"/>
              </a:rPr>
              <a:t>Inspection designing tools (probe especially phased array, scanning, …)</a:t>
            </a:r>
          </a:p>
          <a:p>
            <a:pPr marL="800100" lvl="1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cs typeface="Arial" charset="0"/>
              </a:rPr>
              <a:t>POD curves computation, </a:t>
            </a:r>
            <a:r>
              <a:rPr lang="en-US" sz="1600" dirty="0" smtClean="0">
                <a:ea typeface="ＭＳ Ｐゴシック" pitchFamily="-112" charset="-128"/>
                <a:cs typeface="Arial" charset="0"/>
              </a:rPr>
              <a:t>Data Base computation, inversion procedure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</a:pPr>
            <a:endParaRPr lang="en-US" sz="1600" dirty="0" smtClean="0">
              <a:ea typeface="ＭＳ Ｐゴシック" pitchFamily="-112" charset="-128"/>
              <a:cs typeface="Arial" charset="0"/>
            </a:endParaRP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</a:pPr>
            <a:r>
              <a:rPr lang="en-US" sz="1600" b="1" dirty="0" smtClean="0">
                <a:solidFill>
                  <a:srgbClr val="DC3228"/>
                </a:solidFill>
                <a:ea typeface="ＭＳ Ｐゴシック" pitchFamily="-112" charset="-128"/>
                <a:cs typeface="Arial" charset="0"/>
              </a:rPr>
              <a:t>Means</a:t>
            </a:r>
            <a:r>
              <a:rPr lang="en-US" sz="1600" dirty="0" smtClean="0">
                <a:ea typeface="ＭＳ Ｐゴシック" pitchFamily="-112" charset="-128"/>
                <a:cs typeface="Arial" charset="0"/>
              </a:rPr>
              <a:t> : </a:t>
            </a:r>
            <a:r>
              <a:rPr lang="en-US" sz="1600" dirty="0" smtClean="0">
                <a:solidFill>
                  <a:srgbClr val="0070C0"/>
                </a:solidFill>
                <a:ea typeface="ＭＳ Ｐゴシック" pitchFamily="-112" charset="-128"/>
                <a:cs typeface="Arial" charset="0"/>
              </a:rPr>
              <a:t>exploitation of </a:t>
            </a:r>
            <a:r>
              <a:rPr lang="en-US" sz="1600" dirty="0">
                <a:solidFill>
                  <a:srgbClr val="0070C0"/>
                </a:solidFill>
                <a:ea typeface="ＭＳ Ｐゴシック" pitchFamily="-112" charset="-128"/>
                <a:cs typeface="Arial" charset="0"/>
              </a:rPr>
              <a:t>CPU-</a:t>
            </a:r>
            <a:r>
              <a:rPr lang="en-US" sz="1600" dirty="0" err="1">
                <a:solidFill>
                  <a:srgbClr val="0070C0"/>
                </a:solidFill>
                <a:ea typeface="ＭＳ Ｐゴシック" pitchFamily="-112" charset="-128"/>
                <a:cs typeface="Arial" charset="0"/>
              </a:rPr>
              <a:t>multicores</a:t>
            </a:r>
            <a:r>
              <a:rPr lang="en-US" sz="1600" dirty="0">
                <a:solidFill>
                  <a:srgbClr val="0070C0"/>
                </a:solidFill>
                <a:ea typeface="ＭＳ Ｐゴシック" pitchFamily="-112" charset="-128"/>
                <a:cs typeface="Arial" charset="0"/>
              </a:rPr>
              <a:t> and GPU capabilities</a:t>
            </a:r>
          </a:p>
          <a:p>
            <a:pPr marL="800100" lvl="1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-112" charset="-128"/>
                <a:cs typeface="Arial" charset="0"/>
              </a:rPr>
              <a:t>Intensively parallel computation (beam propagation and diffraction with defect)</a:t>
            </a:r>
          </a:p>
          <a:p>
            <a:pPr marL="800100" lvl="1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-112" charset="-128"/>
                <a:cs typeface="Arial" charset="0"/>
              </a:rPr>
              <a:t>New model based on analytical solution (beam propagation)</a:t>
            </a:r>
          </a:p>
          <a:p>
            <a:pPr marL="800100" lvl="1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-112" charset="-128"/>
                <a:cs typeface="Arial" charset="0"/>
              </a:rPr>
              <a:t>Use of high performances signal processing libraries (Intel </a:t>
            </a:r>
            <a:r>
              <a:rPr lang="en-US" sz="1600" dirty="0" smtClean="0">
                <a:ea typeface="ＭＳ Ｐゴシック" pitchFamily="-112" charset="-128"/>
                <a:cs typeface="Arial" charset="0"/>
              </a:rPr>
              <a:t>MKL/NVidia CUFFT</a:t>
            </a:r>
            <a:r>
              <a:rPr lang="en-US" sz="1600" dirty="0" smtClean="0">
                <a:ea typeface="ＭＳ Ｐゴシック" pitchFamily="-112" charset="-128"/>
                <a:cs typeface="Arial" charset="0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</a:pPr>
            <a:endParaRPr lang="en-US" sz="1600" dirty="0" smtClean="0">
              <a:ea typeface="ＭＳ Ｐゴシック" pitchFamily="-112" charset="-128"/>
              <a:cs typeface="Arial" charset="0"/>
            </a:endParaRP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</a:pPr>
            <a:r>
              <a:rPr lang="en-US" sz="1600" b="1" dirty="0" smtClean="0">
                <a:solidFill>
                  <a:srgbClr val="DC3228"/>
                </a:solidFill>
                <a:ea typeface="ＭＳ Ｐゴシック" pitchFamily="-112" charset="-128"/>
                <a:cs typeface="Arial" charset="0"/>
              </a:rPr>
              <a:t>Limitations</a:t>
            </a:r>
            <a:r>
              <a:rPr lang="en-US" sz="1600" b="1" dirty="0" smtClean="0">
                <a:ea typeface="ＭＳ Ｐゴシック" pitchFamily="-112" charset="-128"/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ea typeface="ＭＳ Ｐゴシック" pitchFamily="-112" charset="-128"/>
                <a:cs typeface="Arial" charset="0"/>
              </a:rPr>
              <a:t>: </a:t>
            </a:r>
            <a:r>
              <a:rPr lang="en-US" sz="1600" dirty="0" smtClean="0">
                <a:solidFill>
                  <a:srgbClr val="0070C0"/>
                </a:solidFill>
                <a:ea typeface="ＭＳ Ｐゴシック" pitchFamily="-112" charset="-128"/>
                <a:cs typeface="Arial" charset="0"/>
              </a:rPr>
              <a:t>canonical configurations </a:t>
            </a:r>
          </a:p>
          <a:p>
            <a:pPr marL="800100" lvl="1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-112" charset="-128"/>
                <a:cs typeface="Arial" charset="0"/>
              </a:rPr>
              <a:t>Simple geometries described by planar surfaces (planar, 2D CAD)</a:t>
            </a:r>
          </a:p>
          <a:p>
            <a:pPr marL="800100" lvl="1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-112" charset="-128"/>
                <a:cs typeface="Arial" charset="0"/>
              </a:rPr>
              <a:t>Homogeneous </a:t>
            </a:r>
            <a:r>
              <a:rPr lang="en-US" sz="1600" dirty="0" smtClean="0">
                <a:ea typeface="ＭＳ Ｐゴシック" pitchFamily="-112" charset="-128"/>
                <a:cs typeface="Arial" charset="0"/>
              </a:rPr>
              <a:t>and isotropic materials</a:t>
            </a:r>
          </a:p>
          <a:p>
            <a:pPr marL="800100" lvl="1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-112" charset="-128"/>
                <a:cs typeface="Arial" charset="0"/>
              </a:rPr>
              <a:t>Planar defects (Kirchhoff approximation)</a:t>
            </a:r>
          </a:p>
          <a:p>
            <a:pPr marL="800100" lvl="1" indent="-342900">
              <a:lnSpc>
                <a:spcPct val="120000"/>
              </a:lnSpc>
              <a:spcBef>
                <a:spcPct val="40000"/>
              </a:spcBef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-112" charset="-128"/>
                <a:cs typeface="Arial" charset="0"/>
              </a:rPr>
              <a:t>Half-skip</a:t>
            </a:r>
            <a:endParaRPr lang="en-US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/>
          <p:nvPr/>
        </p:nvSpPr>
        <p:spPr>
          <a:xfrm>
            <a:off x="4549517" y="980728"/>
            <a:ext cx="421676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60363" algn="ctr">
              <a:lnSpc>
                <a:spcPts val="2000"/>
              </a:lnSpc>
              <a:buSzPct val="90000"/>
            </a:pPr>
            <a:r>
              <a:rPr lang="en-US" sz="16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Optimization for isotropic and homogeneous planar component</a:t>
            </a:r>
          </a:p>
        </p:txBody>
      </p:sp>
      <p:grpSp>
        <p:nvGrpSpPr>
          <p:cNvPr id="247" name="Groupe 246"/>
          <p:cNvGrpSpPr/>
          <p:nvPr/>
        </p:nvGrpSpPr>
        <p:grpSpPr>
          <a:xfrm>
            <a:off x="205589" y="1052736"/>
            <a:ext cx="3859467" cy="2318748"/>
            <a:chOff x="179512" y="1052736"/>
            <a:chExt cx="3456384" cy="2082808"/>
          </a:xfrm>
        </p:grpSpPr>
        <p:grpSp>
          <p:nvGrpSpPr>
            <p:cNvPr id="248" name="Groupe 247"/>
            <p:cNvGrpSpPr/>
            <p:nvPr/>
          </p:nvGrpSpPr>
          <p:grpSpPr>
            <a:xfrm>
              <a:off x="179512" y="1052736"/>
              <a:ext cx="1857303" cy="2082808"/>
              <a:chOff x="338433" y="1052736"/>
              <a:chExt cx="1857303" cy="2082808"/>
            </a:xfrm>
          </p:grpSpPr>
          <p:pic>
            <p:nvPicPr>
              <p:cNvPr id="250" name="Picture 3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AEBD7"/>
                  </a:clrFrom>
                  <a:clrTo>
                    <a:srgbClr val="FAEBD7">
                      <a:alpha val="0"/>
                    </a:srgbClr>
                  </a:clrTo>
                </a:clrChange>
              </a:blip>
              <a:srcRect l="20465" t="14432" r="30147" b="14601"/>
              <a:stretch>
                <a:fillRect/>
              </a:stretch>
            </p:blipFill>
            <p:spPr bwMode="auto">
              <a:xfrm>
                <a:off x="338433" y="1052736"/>
                <a:ext cx="1857303" cy="2082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51" name="Group 41"/>
              <p:cNvGrpSpPr>
                <a:grpSpLocks/>
              </p:cNvGrpSpPr>
              <p:nvPr/>
            </p:nvGrpSpPr>
            <p:grpSpPr bwMode="auto">
              <a:xfrm>
                <a:off x="442766" y="1163024"/>
                <a:ext cx="884351" cy="1358707"/>
                <a:chOff x="504" y="1820"/>
                <a:chExt cx="1056" cy="1473"/>
              </a:xfrm>
            </p:grpSpPr>
            <p:sp>
              <p:nvSpPr>
                <p:cNvPr id="252" name="Oval 42"/>
                <p:cNvSpPr>
                  <a:spLocks noChangeArrowheads="1"/>
                </p:cNvSpPr>
                <p:nvPr/>
              </p:nvSpPr>
              <p:spPr bwMode="auto">
                <a:xfrm rot="560557">
                  <a:off x="504" y="1935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3" name="Oval 43"/>
                <p:cNvSpPr>
                  <a:spLocks noChangeArrowheads="1"/>
                </p:cNvSpPr>
                <p:nvPr/>
              </p:nvSpPr>
              <p:spPr bwMode="auto">
                <a:xfrm rot="560557">
                  <a:off x="639" y="1897"/>
                  <a:ext cx="88" cy="89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4" name="Oval 44"/>
                <p:cNvSpPr>
                  <a:spLocks noChangeArrowheads="1"/>
                </p:cNvSpPr>
                <p:nvPr/>
              </p:nvSpPr>
              <p:spPr bwMode="auto">
                <a:xfrm rot="560557">
                  <a:off x="774" y="1871"/>
                  <a:ext cx="88" cy="8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5" name="Oval 45"/>
                <p:cNvSpPr>
                  <a:spLocks noChangeArrowheads="1"/>
                </p:cNvSpPr>
                <p:nvPr/>
              </p:nvSpPr>
              <p:spPr bwMode="auto">
                <a:xfrm rot="560557">
                  <a:off x="918" y="1839"/>
                  <a:ext cx="88" cy="88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6" name="Oval 46"/>
                <p:cNvSpPr>
                  <a:spLocks noChangeArrowheads="1"/>
                </p:cNvSpPr>
                <p:nvPr/>
              </p:nvSpPr>
              <p:spPr bwMode="auto">
                <a:xfrm rot="560557">
                  <a:off x="1053" y="1829"/>
                  <a:ext cx="88" cy="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7" name="Oval 47"/>
                <p:cNvSpPr>
                  <a:spLocks noChangeArrowheads="1"/>
                </p:cNvSpPr>
                <p:nvPr/>
              </p:nvSpPr>
              <p:spPr bwMode="auto">
                <a:xfrm rot="560557">
                  <a:off x="1177" y="1820"/>
                  <a:ext cx="88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8" name="Line 48"/>
                <p:cNvSpPr>
                  <a:spLocks noChangeShapeType="1"/>
                </p:cNvSpPr>
                <p:nvPr/>
              </p:nvSpPr>
              <p:spPr bwMode="auto">
                <a:xfrm>
                  <a:off x="557" y="2035"/>
                  <a:ext cx="226" cy="85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9" name="Line 49"/>
                <p:cNvSpPr>
                  <a:spLocks noChangeShapeType="1"/>
                </p:cNvSpPr>
                <p:nvPr/>
              </p:nvSpPr>
              <p:spPr bwMode="auto">
                <a:xfrm>
                  <a:off x="791" y="2894"/>
                  <a:ext cx="755" cy="394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0" name="Line 50"/>
                <p:cNvSpPr>
                  <a:spLocks noChangeShapeType="1"/>
                </p:cNvSpPr>
                <p:nvPr/>
              </p:nvSpPr>
              <p:spPr bwMode="auto">
                <a:xfrm>
                  <a:off x="1386" y="2893"/>
                  <a:ext cx="174" cy="4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1" name="Line 51"/>
                <p:cNvSpPr>
                  <a:spLocks noChangeShapeType="1"/>
                </p:cNvSpPr>
                <p:nvPr/>
              </p:nvSpPr>
              <p:spPr bwMode="auto">
                <a:xfrm>
                  <a:off x="1238" y="1910"/>
                  <a:ext cx="143" cy="97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2" name="Line 52"/>
                <p:cNvSpPr>
                  <a:spLocks noChangeShapeType="1"/>
                </p:cNvSpPr>
                <p:nvPr/>
              </p:nvSpPr>
              <p:spPr bwMode="auto">
                <a:xfrm>
                  <a:off x="831" y="1963"/>
                  <a:ext cx="197" cy="922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3" name="Line 53"/>
                <p:cNvSpPr>
                  <a:spLocks noChangeShapeType="1"/>
                </p:cNvSpPr>
                <p:nvPr/>
              </p:nvSpPr>
              <p:spPr bwMode="auto">
                <a:xfrm>
                  <a:off x="1022" y="2880"/>
                  <a:ext cx="519" cy="394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4" name="Line 54"/>
                <p:cNvSpPr>
                  <a:spLocks noChangeShapeType="1"/>
                </p:cNvSpPr>
                <p:nvPr/>
              </p:nvSpPr>
              <p:spPr bwMode="auto">
                <a:xfrm>
                  <a:off x="696" y="1997"/>
                  <a:ext cx="217" cy="88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5" name="Line 55"/>
                <p:cNvSpPr>
                  <a:spLocks noChangeShapeType="1"/>
                </p:cNvSpPr>
                <p:nvPr/>
              </p:nvSpPr>
              <p:spPr bwMode="auto">
                <a:xfrm>
                  <a:off x="917" y="2894"/>
                  <a:ext cx="633" cy="389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6" name="Line 56"/>
                <p:cNvSpPr>
                  <a:spLocks noChangeShapeType="1"/>
                </p:cNvSpPr>
                <p:nvPr/>
              </p:nvSpPr>
              <p:spPr bwMode="auto">
                <a:xfrm>
                  <a:off x="976" y="1940"/>
                  <a:ext cx="183" cy="949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7" name="Line 57"/>
                <p:cNvSpPr>
                  <a:spLocks noChangeShapeType="1"/>
                </p:cNvSpPr>
                <p:nvPr/>
              </p:nvSpPr>
              <p:spPr bwMode="auto">
                <a:xfrm>
                  <a:off x="1157" y="2880"/>
                  <a:ext cx="384" cy="384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8" name="Line 58"/>
                <p:cNvSpPr>
                  <a:spLocks noChangeShapeType="1"/>
                </p:cNvSpPr>
                <p:nvPr/>
              </p:nvSpPr>
              <p:spPr bwMode="auto">
                <a:xfrm>
                  <a:off x="1101" y="1920"/>
                  <a:ext cx="162" cy="968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9" name="Line 59"/>
                <p:cNvSpPr>
                  <a:spLocks noChangeShapeType="1"/>
                </p:cNvSpPr>
                <p:nvPr/>
              </p:nvSpPr>
              <p:spPr bwMode="auto">
                <a:xfrm>
                  <a:off x="1271" y="2894"/>
                  <a:ext cx="280" cy="374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49" name="ZoneTexte 248"/>
            <p:cNvSpPr txBox="1"/>
            <p:nvPr/>
          </p:nvSpPr>
          <p:spPr>
            <a:xfrm>
              <a:off x="1115616" y="1124744"/>
              <a:ext cx="2520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Superposition of elementary contributions over the probe</a:t>
              </a:r>
              <a:endParaRPr lang="fr-FR" sz="1400" dirty="0"/>
            </a:p>
          </p:txBody>
        </p:sp>
      </p:grpSp>
      <p:grpSp>
        <p:nvGrpSpPr>
          <p:cNvPr id="376" name="Groupe 375"/>
          <p:cNvGrpSpPr/>
          <p:nvPr/>
        </p:nvGrpSpPr>
        <p:grpSpPr>
          <a:xfrm>
            <a:off x="185398" y="3861048"/>
            <a:ext cx="3441778" cy="1728192"/>
            <a:chOff x="185398" y="3861048"/>
            <a:chExt cx="3441778" cy="1728192"/>
          </a:xfrm>
        </p:grpSpPr>
        <p:grpSp>
          <p:nvGrpSpPr>
            <p:cNvPr id="232" name="Groupe 231"/>
            <p:cNvGrpSpPr/>
            <p:nvPr/>
          </p:nvGrpSpPr>
          <p:grpSpPr>
            <a:xfrm>
              <a:off x="185398" y="3874764"/>
              <a:ext cx="2890382" cy="1714476"/>
              <a:chOff x="1907704" y="1772703"/>
              <a:chExt cx="2623914" cy="1656297"/>
            </a:xfrm>
          </p:grpSpPr>
          <p:sp>
            <p:nvSpPr>
              <p:cNvPr id="233" name="Text Box 121"/>
              <p:cNvSpPr txBox="1">
                <a:spLocks noChangeArrowheads="1"/>
              </p:cNvSpPr>
              <p:nvPr/>
            </p:nvSpPr>
            <p:spPr bwMode="auto">
              <a:xfrm>
                <a:off x="4283968" y="2780928"/>
                <a:ext cx="2476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t</a:t>
                </a:r>
              </a:p>
            </p:txBody>
          </p:sp>
          <p:grpSp>
            <p:nvGrpSpPr>
              <p:cNvPr id="234" name="Groupe 233"/>
              <p:cNvGrpSpPr/>
              <p:nvPr/>
            </p:nvGrpSpPr>
            <p:grpSpPr>
              <a:xfrm>
                <a:off x="1907704" y="1772703"/>
                <a:ext cx="2389188" cy="1656297"/>
                <a:chOff x="1907704" y="1772703"/>
                <a:chExt cx="2389188" cy="1656297"/>
              </a:xfrm>
            </p:grpSpPr>
            <p:grpSp>
              <p:nvGrpSpPr>
                <p:cNvPr id="235" name="Group 110"/>
                <p:cNvGrpSpPr>
                  <a:grpSpLocks/>
                </p:cNvGrpSpPr>
                <p:nvPr/>
              </p:nvGrpSpPr>
              <p:grpSpPr bwMode="auto">
                <a:xfrm>
                  <a:off x="1907704" y="1772703"/>
                  <a:ext cx="2389188" cy="1234296"/>
                  <a:chOff x="2362" y="859"/>
                  <a:chExt cx="1505" cy="861"/>
                </a:xfrm>
              </p:grpSpPr>
              <p:sp>
                <p:nvSpPr>
                  <p:cNvPr id="237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362" y="859"/>
                    <a:ext cx="470" cy="21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>
                      <a:lnSpc>
                        <a:spcPct val="90000"/>
                      </a:lnSpc>
                    </a:pPr>
                    <a:r>
                      <a:rPr lang="en-US" sz="1600" b="1" dirty="0" smtClean="0"/>
                      <a:t>h(</a:t>
                    </a:r>
                    <a:r>
                      <a:rPr lang="en-US" sz="1600" b="1" dirty="0" err="1" smtClean="0"/>
                      <a:t>M,t</a:t>
                    </a:r>
                    <a:r>
                      <a:rPr lang="en-US" sz="1600" b="1" dirty="0" smtClean="0"/>
                      <a:t>)</a:t>
                    </a:r>
                    <a:endParaRPr lang="en-US" sz="1600" b="1" dirty="0"/>
                  </a:p>
                </p:txBody>
              </p:sp>
              <p:sp>
                <p:nvSpPr>
                  <p:cNvPr id="238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58" y="1078"/>
                    <a:ext cx="5" cy="64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9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2458" y="1719"/>
                    <a:ext cx="140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0" name="Freeform 114"/>
                  <p:cNvSpPr>
                    <a:spLocks/>
                  </p:cNvSpPr>
                  <p:nvPr/>
                </p:nvSpPr>
                <p:spPr bwMode="auto">
                  <a:xfrm>
                    <a:off x="2453" y="1267"/>
                    <a:ext cx="1324" cy="452"/>
                  </a:xfrm>
                  <a:custGeom>
                    <a:avLst/>
                    <a:gdLst/>
                    <a:ahLst/>
                    <a:cxnLst>
                      <a:cxn ang="0">
                        <a:pos x="0" y="615"/>
                      </a:cxn>
                      <a:cxn ang="0">
                        <a:pos x="607" y="584"/>
                      </a:cxn>
                      <a:cxn ang="0">
                        <a:pos x="700" y="553"/>
                      </a:cxn>
                      <a:cxn ang="0">
                        <a:pos x="809" y="482"/>
                      </a:cxn>
                      <a:cxn ang="0">
                        <a:pos x="949" y="140"/>
                      </a:cxn>
                      <a:cxn ang="0">
                        <a:pos x="1066" y="0"/>
                      </a:cxn>
                      <a:cxn ang="0">
                        <a:pos x="1214" y="140"/>
                      </a:cxn>
                      <a:cxn ang="0">
                        <a:pos x="1455" y="436"/>
                      </a:cxn>
                      <a:cxn ang="0">
                        <a:pos x="1953" y="599"/>
                      </a:cxn>
                    </a:cxnLst>
                    <a:rect l="0" t="0" r="r" b="b"/>
                    <a:pathLst>
                      <a:path w="1953" h="615">
                        <a:moveTo>
                          <a:pt x="0" y="615"/>
                        </a:moveTo>
                        <a:cubicBezTo>
                          <a:pt x="245" y="604"/>
                          <a:pt x="490" y="594"/>
                          <a:pt x="607" y="584"/>
                        </a:cubicBezTo>
                        <a:cubicBezTo>
                          <a:pt x="724" y="574"/>
                          <a:pt x="666" y="570"/>
                          <a:pt x="700" y="553"/>
                        </a:cubicBezTo>
                        <a:cubicBezTo>
                          <a:pt x="734" y="536"/>
                          <a:pt x="768" y="551"/>
                          <a:pt x="809" y="482"/>
                        </a:cubicBezTo>
                        <a:cubicBezTo>
                          <a:pt x="850" y="413"/>
                          <a:pt x="906" y="220"/>
                          <a:pt x="949" y="140"/>
                        </a:cubicBezTo>
                        <a:cubicBezTo>
                          <a:pt x="992" y="60"/>
                          <a:pt x="1022" y="0"/>
                          <a:pt x="1066" y="0"/>
                        </a:cubicBezTo>
                        <a:cubicBezTo>
                          <a:pt x="1110" y="0"/>
                          <a:pt x="1149" y="67"/>
                          <a:pt x="1214" y="140"/>
                        </a:cubicBezTo>
                        <a:cubicBezTo>
                          <a:pt x="1279" y="213"/>
                          <a:pt x="1332" y="360"/>
                          <a:pt x="1455" y="436"/>
                        </a:cubicBezTo>
                        <a:cubicBezTo>
                          <a:pt x="1578" y="512"/>
                          <a:pt x="1870" y="573"/>
                          <a:pt x="1953" y="599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909" y="1659"/>
                    <a:ext cx="32" cy="57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4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986" y="1605"/>
                    <a:ext cx="38" cy="114"/>
                  </a:xfrm>
                  <a:prstGeom prst="rect">
                    <a:avLst/>
                  </a:prstGeom>
                  <a:solidFill>
                    <a:schemeClr val="bg2"/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381"/>
                    <a:ext cx="39" cy="336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4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3151" y="1258"/>
                    <a:ext cx="34" cy="46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4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233" y="1341"/>
                    <a:ext cx="45" cy="37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4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1459"/>
                    <a:ext cx="49" cy="257"/>
                  </a:xfrm>
                  <a:prstGeom prst="rect">
                    <a:avLst/>
                  </a:prstGeom>
                  <a:solidFill>
                    <a:schemeClr val="hlink"/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aphicFrame>
              <p:nvGraphicFramePr>
                <p:cNvPr id="236" name="Object 122"/>
                <p:cNvGraphicFramePr>
                  <a:graphicFrameLocks noChangeAspect="1"/>
                </p:cNvGraphicFramePr>
                <p:nvPr/>
              </p:nvGraphicFramePr>
              <p:xfrm>
                <a:off x="2123729" y="3149497"/>
                <a:ext cx="2016224" cy="2795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49" name="Equation" r:id="rId4" imgW="1651000" imgH="228600" progId="Equation.3">
                        <p:embed/>
                      </p:oleObj>
                    </mc:Choice>
                    <mc:Fallback>
                      <p:oleObj name="Equation" r:id="rId4" imgW="1651000" imgH="228600" progId="Equation.3">
                        <p:embed/>
                        <p:pic>
                          <p:nvPicPr>
                            <p:cNvPr id="0" name="Picture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23729" y="3149497"/>
                              <a:ext cx="2016224" cy="27950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333" name="ZoneTexte 332"/>
            <p:cNvSpPr txBox="1"/>
            <p:nvPr/>
          </p:nvSpPr>
          <p:spPr>
            <a:xfrm>
              <a:off x="812981" y="3861048"/>
              <a:ext cx="2814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Computation of the impulse response</a:t>
              </a:r>
              <a:endParaRPr lang="fr-FR" sz="1400" dirty="0"/>
            </a:p>
          </p:txBody>
        </p:sp>
      </p:grpSp>
      <p:sp>
        <p:nvSpPr>
          <p:cNvPr id="334" name="Titre 1"/>
          <p:cNvSpPr>
            <a:spLocks noGrp="1"/>
          </p:cNvSpPr>
          <p:nvPr>
            <p:ph type="title"/>
          </p:nvPr>
        </p:nvSpPr>
        <p:spPr>
          <a:xfrm>
            <a:off x="1115616" y="52388"/>
            <a:ext cx="7848872" cy="909637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</a:rPr>
              <a:t>UT beam simulation using the paraxial ray tracing method</a:t>
            </a:r>
            <a:endParaRPr lang="en-US" sz="2000" dirty="0">
              <a:latin typeface="Calibri" pitchFamily="34" charset="0"/>
            </a:endParaRPr>
          </a:p>
        </p:txBody>
      </p:sp>
      <p:grpSp>
        <p:nvGrpSpPr>
          <p:cNvPr id="377" name="Groupe 376"/>
          <p:cNvGrpSpPr/>
          <p:nvPr/>
        </p:nvGrpSpPr>
        <p:grpSpPr>
          <a:xfrm>
            <a:off x="4427984" y="1556792"/>
            <a:ext cx="4575374" cy="3255942"/>
            <a:chOff x="4427984" y="1658324"/>
            <a:chExt cx="4575374" cy="3255942"/>
          </a:xfrm>
        </p:grpSpPr>
        <p:grpSp>
          <p:nvGrpSpPr>
            <p:cNvPr id="373" name="Groupe 372"/>
            <p:cNvGrpSpPr/>
            <p:nvPr/>
          </p:nvGrpSpPr>
          <p:grpSpPr>
            <a:xfrm>
              <a:off x="4427984" y="1658324"/>
              <a:ext cx="4575374" cy="2418748"/>
              <a:chOff x="4427984" y="1658324"/>
              <a:chExt cx="4575374" cy="2418748"/>
            </a:xfrm>
          </p:grpSpPr>
          <p:sp>
            <p:nvSpPr>
              <p:cNvPr id="335" name="Rectangle 334"/>
              <p:cNvSpPr/>
              <p:nvPr/>
            </p:nvSpPr>
            <p:spPr>
              <a:xfrm>
                <a:off x="5364088" y="2964763"/>
                <a:ext cx="2952328" cy="111230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988305" y="2340680"/>
                <a:ext cx="108000" cy="108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6998098" y="3466917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0" name="Connecteur droit 339"/>
              <p:cNvCxnSpPr/>
              <p:nvPr/>
            </p:nvCxnSpPr>
            <p:spPr>
              <a:xfrm>
                <a:off x="6009628" y="2348476"/>
                <a:ext cx="154104" cy="5987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Connecteur droit 342"/>
              <p:cNvCxnSpPr>
                <a:endCxn id="338" idx="5"/>
              </p:cNvCxnSpPr>
              <p:nvPr/>
            </p:nvCxnSpPr>
            <p:spPr>
              <a:xfrm>
                <a:off x="6166264" y="2964763"/>
                <a:ext cx="924018" cy="594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ZoneTexte 344"/>
              <p:cNvSpPr txBox="1"/>
              <p:nvPr/>
            </p:nvSpPr>
            <p:spPr>
              <a:xfrm>
                <a:off x="7036302" y="3109874"/>
                <a:ext cx="1193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Observation point</a:t>
                </a:r>
                <a:endParaRPr lang="en-US" sz="1400" dirty="0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4819708" y="2370850"/>
                <a:ext cx="10887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Source </a:t>
                </a:r>
                <a:r>
                  <a:rPr lang="en-US" sz="1200" dirty="0">
                    <a:solidFill>
                      <a:prstClr val="black"/>
                    </a:solidFill>
                  </a:rPr>
                  <a:t>point </a:t>
                </a:r>
                <a:endParaRPr lang="en-US" dirty="0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4427984" y="1658324"/>
                <a:ext cx="457537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0363" lvl="1" indent="-360363" algn="ctr">
                  <a:lnSpc>
                    <a:spcPts val="2000"/>
                  </a:lnSpc>
                  <a:buSzPct val="90000"/>
                </a:pPr>
                <a:r>
                  <a:rPr lang="en-US" sz="1400" dirty="0" smtClean="0">
                    <a:solidFill>
                      <a:srgbClr val="FF0000"/>
                    </a:solidFill>
                    <a:latin typeface="+mn-lt"/>
                    <a:cs typeface="Calibri" pitchFamily="34" charset="0"/>
                  </a:rPr>
                  <a:t>1 - Analytical expression for ray paths computation</a:t>
                </a:r>
              </a:p>
              <a:p>
                <a:pPr marL="360363" lvl="1" indent="-360363" algn="ctr">
                  <a:lnSpc>
                    <a:spcPts val="2000"/>
                  </a:lnSpc>
                  <a:buSzPct val="90000"/>
                </a:pPr>
                <a:r>
                  <a:rPr lang="en-US" sz="1400" b="1" dirty="0" smtClean="0">
                    <a:solidFill>
                      <a:srgbClr val="FF0000"/>
                    </a:solidFill>
                    <a:latin typeface="+mn-lt"/>
                    <a:cs typeface="Calibri" pitchFamily="34" charset="0"/>
                  </a:rPr>
                  <a:t>(direct and after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+mn-lt"/>
                    <a:cs typeface="Calibri" pitchFamily="34" charset="0"/>
                  </a:rPr>
                  <a:t>backwall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+mn-lt"/>
                    <a:cs typeface="Calibri" pitchFamily="34" charset="0"/>
                  </a:rPr>
                  <a:t> reflection with mode conversion)</a:t>
                </a:r>
              </a:p>
            </p:txBody>
          </p:sp>
          <p:cxnSp>
            <p:nvCxnSpPr>
              <p:cNvPr id="353" name="Connecteur droit 352"/>
              <p:cNvCxnSpPr/>
              <p:nvPr/>
            </p:nvCxnSpPr>
            <p:spPr>
              <a:xfrm>
                <a:off x="6042305" y="2466328"/>
                <a:ext cx="44375" cy="48089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Connecteur droit 356"/>
              <p:cNvCxnSpPr/>
              <p:nvPr/>
            </p:nvCxnSpPr>
            <p:spPr>
              <a:xfrm flipV="1">
                <a:off x="6735337" y="3520917"/>
                <a:ext cx="316761" cy="54927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Connecteur droit 359"/>
              <p:cNvCxnSpPr/>
              <p:nvPr/>
            </p:nvCxnSpPr>
            <p:spPr>
              <a:xfrm>
                <a:off x="6086680" y="2964763"/>
                <a:ext cx="648657" cy="111230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4" name="ZoneTexte 373"/>
            <p:cNvSpPr txBox="1"/>
            <p:nvPr/>
          </p:nvSpPr>
          <p:spPr>
            <a:xfrm>
              <a:off x="5220072" y="4175602"/>
              <a:ext cx="35462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Regular Probe discretization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Ray path optimization (no ray tracing)</a:t>
              </a:r>
              <a:endParaRPr lang="en-US" sz="1400" dirty="0"/>
            </a:p>
            <a:p>
              <a:pPr marL="285750" indent="-285750">
                <a:buFont typeface="Arial" pitchFamily="34" charset="0"/>
                <a:buChar char="•"/>
              </a:pPr>
              <a:endParaRPr lang="fr-FR" sz="1400" dirty="0"/>
            </a:p>
          </p:txBody>
        </p:sp>
      </p:grpSp>
      <p:grpSp>
        <p:nvGrpSpPr>
          <p:cNvPr id="378" name="Groupe 377"/>
          <p:cNvGrpSpPr/>
          <p:nvPr/>
        </p:nvGrpSpPr>
        <p:grpSpPr>
          <a:xfrm>
            <a:off x="4211960" y="4680501"/>
            <a:ext cx="4900787" cy="1343958"/>
            <a:chOff x="4211960" y="4782033"/>
            <a:chExt cx="4900787" cy="1343958"/>
          </a:xfrm>
        </p:grpSpPr>
        <p:sp>
          <p:nvSpPr>
            <p:cNvPr id="349" name="Rectangle 348"/>
            <p:cNvSpPr/>
            <p:nvPr/>
          </p:nvSpPr>
          <p:spPr>
            <a:xfrm>
              <a:off x="4211960" y="4782033"/>
              <a:ext cx="4631760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363" lvl="1" indent="-360363" algn="ctr">
                <a:lnSpc>
                  <a:spcPts val="2000"/>
                </a:lnSpc>
                <a:buSzPct val="90000"/>
              </a:pPr>
              <a:r>
                <a:rPr lang="en-US" sz="1400" dirty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2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 - Analytical expression of the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amplitude </a:t>
              </a:r>
              <a:r>
                <a:rPr lang="en-US" sz="1400" b="1" dirty="0">
                  <a:solidFill>
                    <a:srgbClr val="FF0000"/>
                  </a:solidFill>
                </a:rPr>
                <a:t>of the contribution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 (no matrix computation)</a:t>
              </a:r>
              <a:endParaRPr lang="en-US" sz="1400" b="1" dirty="0" smtClean="0">
                <a:solidFill>
                  <a:srgbClr val="FF000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75" name="ZoneTexte 374"/>
            <p:cNvSpPr txBox="1"/>
            <p:nvPr/>
          </p:nvSpPr>
          <p:spPr>
            <a:xfrm>
              <a:off x="5529187" y="5387327"/>
              <a:ext cx="35835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Divergence factor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Reflection and refraction coefficients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fr-FR" sz="1400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431293" y="5861896"/>
            <a:ext cx="4828779" cy="848758"/>
            <a:chOff x="2431293" y="5861896"/>
            <a:chExt cx="4828779" cy="848758"/>
          </a:xfrm>
        </p:grpSpPr>
        <p:sp>
          <p:nvSpPr>
            <p:cNvPr id="2" name="Rectangle 1"/>
            <p:cNvSpPr/>
            <p:nvPr/>
          </p:nvSpPr>
          <p:spPr>
            <a:xfrm>
              <a:off x="2431293" y="5861896"/>
              <a:ext cx="4828779" cy="325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363" lvl="1" indent="-360363" algn="ctr">
                <a:lnSpc>
                  <a:spcPts val="2000"/>
                </a:lnSpc>
                <a:buSzPct val="90000"/>
              </a:pPr>
              <a:r>
                <a:rPr lang="en-US" sz="1400" dirty="0" smtClean="0">
                  <a:solidFill>
                    <a:srgbClr val="0070C0"/>
                  </a:solidFill>
                  <a:cs typeface="Calibri" pitchFamily="34" charset="0"/>
                </a:rPr>
                <a:t> Extraction of </a:t>
              </a:r>
              <a:r>
                <a:rPr lang="en-US" sz="1400" b="1" dirty="0" smtClean="0">
                  <a:solidFill>
                    <a:srgbClr val="0070C0"/>
                  </a:solidFill>
                  <a:cs typeface="Calibri" pitchFamily="34" charset="0"/>
                </a:rPr>
                <a:t>beam characteristics </a:t>
              </a:r>
              <a:r>
                <a:rPr lang="en-US" sz="1400" dirty="0" smtClean="0">
                  <a:solidFill>
                    <a:srgbClr val="0070C0"/>
                  </a:solidFill>
                  <a:cs typeface="Calibri" pitchFamily="34" charset="0"/>
                </a:rPr>
                <a:t>for echo simulation </a:t>
              </a:r>
              <a:endParaRPr lang="en-US" sz="14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2928065" y="6187434"/>
              <a:ext cx="3783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Amplitude and time of flight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Direction of propagation and polarization</a:t>
              </a:r>
            </a:p>
          </p:txBody>
        </p:sp>
      </p:grpSp>
      <p:sp>
        <p:nvSpPr>
          <p:cNvPr id="4" name="Espace réservé du pied de page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02F8F078-6D9E-40CF-B443-42253C2D701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604250" y="198586"/>
            <a:ext cx="539750" cy="287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QNDE 2013 - SESSION 43 | JULY 26, 2013</a:t>
            </a:r>
            <a:endParaRPr lang="fr-FR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681785" y="2594125"/>
            <a:ext cx="2387600" cy="1727200"/>
            <a:chOff x="1886" y="989"/>
            <a:chExt cx="1504" cy="1088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 rot="2492856">
              <a:off x="2219" y="1003"/>
              <a:ext cx="1009" cy="1074"/>
            </a:xfrm>
            <a:prstGeom prst="parallelogram">
              <a:avLst>
                <a:gd name="adj" fmla="val 28495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49" y="1569"/>
              <a:ext cx="30" cy="32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052" y="1035"/>
              <a:ext cx="912" cy="6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098" y="1080"/>
              <a:ext cx="912" cy="6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2150" y="1139"/>
              <a:ext cx="914" cy="6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2195" y="1183"/>
              <a:ext cx="912" cy="6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2245" y="1228"/>
              <a:ext cx="913" cy="6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2302" y="1273"/>
              <a:ext cx="913" cy="6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2355" y="1325"/>
              <a:ext cx="912" cy="6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2417" y="1367"/>
              <a:ext cx="912" cy="6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2460" y="1416"/>
              <a:ext cx="914" cy="6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061" y="1576"/>
              <a:ext cx="524" cy="4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126" y="1527"/>
              <a:ext cx="524" cy="4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189" y="1491"/>
              <a:ext cx="524" cy="4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248" y="1448"/>
              <a:ext cx="524" cy="47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312" y="1406"/>
              <a:ext cx="524" cy="46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377" y="1368"/>
              <a:ext cx="524" cy="4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433" y="1325"/>
              <a:ext cx="524" cy="4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502" y="1273"/>
              <a:ext cx="524" cy="4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567" y="1235"/>
              <a:ext cx="524" cy="4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629" y="1195"/>
              <a:ext cx="524" cy="4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689" y="1153"/>
              <a:ext cx="522" cy="4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2758" y="1111"/>
              <a:ext cx="524" cy="46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805" y="1072"/>
              <a:ext cx="524" cy="46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2867" y="1041"/>
              <a:ext cx="523" cy="47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34" name="Arc 30"/>
            <p:cNvSpPr>
              <a:spLocks/>
            </p:cNvSpPr>
            <p:nvPr/>
          </p:nvSpPr>
          <p:spPr bwMode="auto">
            <a:xfrm flipH="1">
              <a:off x="2144" y="1166"/>
              <a:ext cx="418" cy="414"/>
            </a:xfrm>
            <a:custGeom>
              <a:avLst/>
              <a:gdLst>
                <a:gd name="G0" fmla="+- 0 0 0"/>
                <a:gd name="G1" fmla="+- 20990 0 0"/>
                <a:gd name="G2" fmla="+- 21600 0 0"/>
                <a:gd name="T0" fmla="*/ 5097 w 21132"/>
                <a:gd name="T1" fmla="*/ 0 h 20990"/>
                <a:gd name="T2" fmla="*/ 21132 w 21132"/>
                <a:gd name="T3" fmla="*/ 16520 h 20990"/>
                <a:gd name="T4" fmla="*/ 0 w 21132"/>
                <a:gd name="T5" fmla="*/ 20990 h 20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32" h="20990" fill="none" extrusionOk="0">
                  <a:moveTo>
                    <a:pt x="5097" y="-1"/>
                  </a:moveTo>
                  <a:cubicBezTo>
                    <a:pt x="13175" y="1961"/>
                    <a:pt x="19411" y="8386"/>
                    <a:pt x="21132" y="16519"/>
                  </a:cubicBezTo>
                </a:path>
                <a:path w="21132" h="20990" stroke="0" extrusionOk="0">
                  <a:moveTo>
                    <a:pt x="5097" y="-1"/>
                  </a:moveTo>
                  <a:cubicBezTo>
                    <a:pt x="13175" y="1961"/>
                    <a:pt x="19411" y="8386"/>
                    <a:pt x="21132" y="16519"/>
                  </a:cubicBezTo>
                  <a:lnTo>
                    <a:pt x="0" y="2099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sp>
          <p:nvSpPr>
            <p:cNvPr id="35" name="Arc 31"/>
            <p:cNvSpPr>
              <a:spLocks/>
            </p:cNvSpPr>
            <p:nvPr/>
          </p:nvSpPr>
          <p:spPr bwMode="auto">
            <a:xfrm flipH="1">
              <a:off x="2234" y="1261"/>
              <a:ext cx="317" cy="315"/>
            </a:xfrm>
            <a:custGeom>
              <a:avLst/>
              <a:gdLst>
                <a:gd name="G0" fmla="+- 0 0 0"/>
                <a:gd name="G1" fmla="+- 20990 0 0"/>
                <a:gd name="G2" fmla="+- 21600 0 0"/>
                <a:gd name="T0" fmla="*/ 5097 w 21132"/>
                <a:gd name="T1" fmla="*/ 0 h 20990"/>
                <a:gd name="T2" fmla="*/ 21132 w 21132"/>
                <a:gd name="T3" fmla="*/ 16520 h 20990"/>
                <a:gd name="T4" fmla="*/ 0 w 21132"/>
                <a:gd name="T5" fmla="*/ 20990 h 20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32" h="20990" fill="none" extrusionOk="0">
                  <a:moveTo>
                    <a:pt x="5097" y="-1"/>
                  </a:moveTo>
                  <a:cubicBezTo>
                    <a:pt x="13175" y="1961"/>
                    <a:pt x="19411" y="8386"/>
                    <a:pt x="21132" y="16519"/>
                  </a:cubicBezTo>
                </a:path>
                <a:path w="21132" h="20990" stroke="0" extrusionOk="0">
                  <a:moveTo>
                    <a:pt x="5097" y="-1"/>
                  </a:moveTo>
                  <a:cubicBezTo>
                    <a:pt x="13175" y="1961"/>
                    <a:pt x="19411" y="8386"/>
                    <a:pt x="21132" y="16519"/>
                  </a:cubicBezTo>
                  <a:lnTo>
                    <a:pt x="0" y="2099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sp>
          <p:nvSpPr>
            <p:cNvPr id="36" name="Arc 32"/>
            <p:cNvSpPr>
              <a:spLocks/>
            </p:cNvSpPr>
            <p:nvPr/>
          </p:nvSpPr>
          <p:spPr bwMode="auto">
            <a:xfrm flipH="1">
              <a:off x="2323" y="1351"/>
              <a:ext cx="226" cy="222"/>
            </a:xfrm>
            <a:custGeom>
              <a:avLst/>
              <a:gdLst>
                <a:gd name="G0" fmla="+- 0 0 0"/>
                <a:gd name="G1" fmla="+- 20990 0 0"/>
                <a:gd name="G2" fmla="+- 21600 0 0"/>
                <a:gd name="T0" fmla="*/ 5097 w 21132"/>
                <a:gd name="T1" fmla="*/ 0 h 20990"/>
                <a:gd name="T2" fmla="*/ 21132 w 21132"/>
                <a:gd name="T3" fmla="*/ 16520 h 20990"/>
                <a:gd name="T4" fmla="*/ 0 w 21132"/>
                <a:gd name="T5" fmla="*/ 20990 h 20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32" h="20990" fill="none" extrusionOk="0">
                  <a:moveTo>
                    <a:pt x="5097" y="-1"/>
                  </a:moveTo>
                  <a:cubicBezTo>
                    <a:pt x="13175" y="1961"/>
                    <a:pt x="19411" y="8386"/>
                    <a:pt x="21132" y="16519"/>
                  </a:cubicBezTo>
                </a:path>
                <a:path w="21132" h="20990" stroke="0" extrusionOk="0">
                  <a:moveTo>
                    <a:pt x="5097" y="-1"/>
                  </a:moveTo>
                  <a:cubicBezTo>
                    <a:pt x="13175" y="1961"/>
                    <a:pt x="19411" y="8386"/>
                    <a:pt x="21132" y="16519"/>
                  </a:cubicBezTo>
                  <a:lnTo>
                    <a:pt x="0" y="2099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sp>
          <p:nvSpPr>
            <p:cNvPr id="37" name="Arc 33"/>
            <p:cNvSpPr>
              <a:spLocks/>
            </p:cNvSpPr>
            <p:nvPr/>
          </p:nvSpPr>
          <p:spPr bwMode="auto">
            <a:xfrm flipH="1">
              <a:off x="2004" y="1038"/>
              <a:ext cx="547" cy="540"/>
            </a:xfrm>
            <a:custGeom>
              <a:avLst/>
              <a:gdLst>
                <a:gd name="G0" fmla="+- 0 0 0"/>
                <a:gd name="G1" fmla="+- 20990 0 0"/>
                <a:gd name="G2" fmla="+- 21600 0 0"/>
                <a:gd name="T0" fmla="*/ 5097 w 21132"/>
                <a:gd name="T1" fmla="*/ 0 h 20990"/>
                <a:gd name="T2" fmla="*/ 21132 w 21132"/>
                <a:gd name="T3" fmla="*/ 16520 h 20990"/>
                <a:gd name="T4" fmla="*/ 0 w 21132"/>
                <a:gd name="T5" fmla="*/ 20990 h 20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32" h="20990" fill="none" extrusionOk="0">
                  <a:moveTo>
                    <a:pt x="5097" y="-1"/>
                  </a:moveTo>
                  <a:cubicBezTo>
                    <a:pt x="13175" y="1961"/>
                    <a:pt x="19411" y="8386"/>
                    <a:pt x="21132" y="16519"/>
                  </a:cubicBezTo>
                </a:path>
                <a:path w="21132" h="20990" stroke="0" extrusionOk="0">
                  <a:moveTo>
                    <a:pt x="5097" y="-1"/>
                  </a:moveTo>
                  <a:cubicBezTo>
                    <a:pt x="13175" y="1961"/>
                    <a:pt x="19411" y="8386"/>
                    <a:pt x="21132" y="16519"/>
                  </a:cubicBezTo>
                  <a:lnTo>
                    <a:pt x="0" y="2099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 flipV="1">
              <a:off x="1886" y="1139"/>
              <a:ext cx="342" cy="2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2478" y="1383"/>
              <a:ext cx="351" cy="231"/>
            </a:xfrm>
            <a:prstGeom prst="rect">
              <a:avLst/>
            </a:prstGeom>
            <a:solidFill>
              <a:srgbClr val="DDDDDD">
                <a:alpha val="4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1279525" eaLnBrk="0" hangingPunct="0">
                <a:spcBef>
                  <a:spcPct val="20000"/>
                </a:spcBef>
              </a:pPr>
              <a:r>
                <a:rPr lang="en-US" sz="1800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 flipV="1">
              <a:off x="2000" y="1055"/>
              <a:ext cx="294" cy="2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 flipV="1">
              <a:off x="2120" y="989"/>
              <a:ext cx="234" cy="2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</p:grp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546100" y="1019324"/>
            <a:ext cx="814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Generic formulation :</a:t>
            </a:r>
            <a:r>
              <a:rPr lang="en-US" sz="1800" dirty="0"/>
              <a:t> Transmission Beam / Flaw scattering / Reception beam </a:t>
            </a:r>
            <a:r>
              <a:rPr lang="en-US" sz="1400" i="1" dirty="0"/>
              <a:t>(by </a:t>
            </a:r>
            <a:r>
              <a:rPr lang="en-US" sz="1400" i="1" dirty="0" err="1"/>
              <a:t>Auld’s</a:t>
            </a:r>
            <a:r>
              <a:rPr lang="en-US" sz="1400" i="1" dirty="0"/>
              <a:t> reciprocity ) </a:t>
            </a:r>
            <a:r>
              <a:rPr lang="en-US" sz="1800" dirty="0"/>
              <a:t>over the flaw </a:t>
            </a:r>
            <a:r>
              <a:rPr lang="en-US" sz="1800" dirty="0" smtClean="0"/>
              <a:t>discretization</a:t>
            </a:r>
            <a:endParaRPr lang="en-US" sz="1800" dirty="0"/>
          </a:p>
        </p:txBody>
      </p:sp>
      <p:grpSp>
        <p:nvGrpSpPr>
          <p:cNvPr id="49" name="Group 50"/>
          <p:cNvGrpSpPr>
            <a:grpSpLocks/>
          </p:cNvGrpSpPr>
          <p:nvPr/>
        </p:nvGrpSpPr>
        <p:grpSpPr bwMode="auto">
          <a:xfrm>
            <a:off x="611560" y="2422676"/>
            <a:ext cx="3867150" cy="1344613"/>
            <a:chOff x="48" y="917"/>
            <a:chExt cx="2436" cy="847"/>
          </a:xfrm>
        </p:grpSpPr>
        <p:sp>
          <p:nvSpPr>
            <p:cNvPr id="50" name="Text Box 51"/>
            <p:cNvSpPr txBox="1">
              <a:spLocks noChangeArrowheads="1"/>
            </p:cNvSpPr>
            <p:nvPr/>
          </p:nvSpPr>
          <p:spPr bwMode="auto">
            <a:xfrm>
              <a:off x="48" y="917"/>
              <a:ext cx="11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Incident beam</a:t>
              </a:r>
              <a:r>
                <a:rPr lang="en-US" sz="1800"/>
                <a:t> </a:t>
              </a:r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243" y="1085"/>
              <a:ext cx="118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400" dirty="0"/>
                <a:t> Amplitude :</a:t>
              </a:r>
              <a:r>
                <a:rPr lang="en-US" sz="1800" dirty="0">
                  <a:solidFill>
                    <a:srgbClr val="33CC33"/>
                  </a:solidFill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</a:rPr>
                <a:t>q</a:t>
              </a:r>
              <a:r>
                <a:rPr lang="en-US" sz="1600" b="1" baseline="-25000" dirty="0" err="1">
                  <a:solidFill>
                    <a:srgbClr val="0000FF"/>
                  </a:solidFill>
                </a:rPr>
                <a:t>E</a:t>
              </a:r>
              <a:r>
                <a:rPr lang="en-US" sz="1600" b="1" dirty="0">
                  <a:solidFill>
                    <a:srgbClr val="0000FF"/>
                  </a:solidFill>
                </a:rPr>
                <a:t>(M)</a:t>
              </a:r>
            </a:p>
            <a:p>
              <a:pPr>
                <a:buFontTx/>
                <a:buChar char="•"/>
              </a:pPr>
              <a:r>
                <a:rPr lang="en-US" sz="1400" dirty="0"/>
                <a:t> Time of flight :</a:t>
              </a:r>
              <a:r>
                <a:rPr lang="en-US" sz="1800" dirty="0">
                  <a:solidFill>
                    <a:srgbClr val="33CC33"/>
                  </a:solidFill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</a:rPr>
                <a:t>T</a:t>
              </a:r>
              <a:r>
                <a:rPr lang="en-US" sz="1600" b="1" baseline="-25000" dirty="0">
                  <a:solidFill>
                    <a:srgbClr val="0000FF"/>
                  </a:solidFill>
                </a:rPr>
                <a:t>E</a:t>
              </a:r>
            </a:p>
            <a:p>
              <a:pPr>
                <a:buFontTx/>
                <a:buChar char="•"/>
              </a:pPr>
              <a:r>
                <a:rPr lang="en-US" sz="1400" dirty="0"/>
                <a:t> Incident </a:t>
              </a:r>
              <a:r>
                <a:rPr lang="en-US" sz="1400" dirty="0" smtClean="0"/>
                <a:t>direction</a:t>
              </a:r>
            </a:p>
            <a:p>
              <a:pPr>
                <a:buFontTx/>
                <a:buChar char="•"/>
              </a:pPr>
              <a:r>
                <a:rPr lang="en-US" sz="1400" dirty="0"/>
                <a:t> </a:t>
              </a:r>
              <a:r>
                <a:rPr lang="en-US" sz="1400" dirty="0" smtClean="0"/>
                <a:t>incident polarization</a:t>
              </a:r>
              <a:endParaRPr lang="en-US" sz="1400" dirty="0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>
              <a:off x="1278" y="1068"/>
              <a:ext cx="1206" cy="4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3" name="Group 54"/>
          <p:cNvGrpSpPr>
            <a:grpSpLocks/>
          </p:cNvGrpSpPr>
          <p:nvPr/>
        </p:nvGrpSpPr>
        <p:grpSpPr bwMode="auto">
          <a:xfrm>
            <a:off x="3964360" y="1962299"/>
            <a:ext cx="4732338" cy="1452561"/>
            <a:chOff x="2142" y="627"/>
            <a:chExt cx="2981" cy="915"/>
          </a:xfrm>
        </p:grpSpPr>
        <p:sp>
          <p:nvSpPr>
            <p:cNvPr id="54" name="Line 55"/>
            <p:cNvSpPr>
              <a:spLocks noChangeShapeType="1"/>
            </p:cNvSpPr>
            <p:nvPr/>
          </p:nvSpPr>
          <p:spPr bwMode="auto">
            <a:xfrm flipH="1" flipV="1">
              <a:off x="2142" y="780"/>
              <a:ext cx="474" cy="76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3665" y="863"/>
              <a:ext cx="145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sz="1400" dirty="0"/>
                <a:t> Amplitude :</a:t>
              </a:r>
              <a:r>
                <a:rPr lang="en-US" sz="1800" dirty="0">
                  <a:solidFill>
                    <a:srgbClr val="33CC33"/>
                  </a:solidFill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</a:rPr>
                <a:t>q</a:t>
              </a:r>
              <a:r>
                <a:rPr lang="en-US" sz="1600" b="1" baseline="-25000" dirty="0" err="1">
                  <a:solidFill>
                    <a:schemeClr val="accent2"/>
                  </a:solidFill>
                </a:rPr>
                <a:t>R</a:t>
              </a:r>
              <a:r>
                <a:rPr lang="en-US" sz="1600" b="1" dirty="0">
                  <a:solidFill>
                    <a:schemeClr val="accent2"/>
                  </a:solidFill>
                </a:rPr>
                <a:t>(M)</a:t>
              </a:r>
            </a:p>
            <a:p>
              <a:pPr>
                <a:buFontTx/>
                <a:buChar char="•"/>
              </a:pPr>
              <a:r>
                <a:rPr lang="en-US" sz="1400" dirty="0"/>
                <a:t> Time of Flight :</a:t>
              </a:r>
              <a:r>
                <a:rPr lang="en-US" sz="1800" dirty="0">
                  <a:solidFill>
                    <a:srgbClr val="33CC33"/>
                  </a:solidFill>
                </a:rPr>
                <a:t> </a:t>
              </a:r>
              <a:r>
                <a:rPr lang="en-US" sz="1600" b="1" dirty="0">
                  <a:solidFill>
                    <a:schemeClr val="accent2"/>
                  </a:solidFill>
                </a:rPr>
                <a:t>T</a:t>
              </a:r>
              <a:r>
                <a:rPr lang="en-US" sz="1600" b="1" baseline="-25000" dirty="0">
                  <a:solidFill>
                    <a:schemeClr val="accent2"/>
                  </a:solidFill>
                </a:rPr>
                <a:t>R</a:t>
              </a:r>
            </a:p>
            <a:p>
              <a:pPr>
                <a:buFontTx/>
                <a:buChar char="•"/>
              </a:pPr>
              <a:r>
                <a:rPr lang="en-US" sz="1400" dirty="0"/>
                <a:t> Observation </a:t>
              </a:r>
              <a:r>
                <a:rPr lang="en-US" sz="1400" dirty="0" smtClean="0"/>
                <a:t>direction</a:t>
              </a:r>
            </a:p>
            <a:p>
              <a:pPr>
                <a:buFontTx/>
                <a:buChar char="•"/>
              </a:pPr>
              <a:r>
                <a:rPr lang="en-US" sz="1400" dirty="0"/>
                <a:t> </a:t>
              </a:r>
              <a:r>
                <a:rPr lang="en-US" sz="1400" dirty="0" smtClean="0"/>
                <a:t>Observation polarization</a:t>
              </a:r>
              <a:endParaRPr lang="en-US" sz="1400" dirty="0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3535" y="627"/>
              <a:ext cx="1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« Received » Beam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920062" y="5004717"/>
            <a:ext cx="7041625" cy="1351685"/>
            <a:chOff x="920062" y="5004717"/>
            <a:chExt cx="7041625" cy="1351685"/>
          </a:xfrm>
        </p:grpSpPr>
        <p:grpSp>
          <p:nvGrpSpPr>
            <p:cNvPr id="42" name="Group 43"/>
            <p:cNvGrpSpPr>
              <a:grpSpLocks/>
            </p:cNvGrpSpPr>
            <p:nvPr/>
          </p:nvGrpSpPr>
          <p:grpSpPr bwMode="auto">
            <a:xfrm>
              <a:off x="920062" y="5004717"/>
              <a:ext cx="5108575" cy="944563"/>
              <a:chOff x="362" y="3434"/>
              <a:chExt cx="2798" cy="543"/>
            </a:xfrm>
          </p:grpSpPr>
          <p:sp>
            <p:nvSpPr>
              <p:cNvPr id="43" name="Text Box 44"/>
              <p:cNvSpPr txBox="1">
                <a:spLocks noChangeArrowheads="1"/>
              </p:cNvSpPr>
              <p:nvPr/>
            </p:nvSpPr>
            <p:spPr bwMode="auto">
              <a:xfrm>
                <a:off x="776" y="3434"/>
                <a:ext cx="216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>
                    <a:latin typeface="Symbol" pitchFamily="18" charset="2"/>
                  </a:rPr>
                  <a:t>S</a:t>
                </a:r>
              </a:p>
            </p:txBody>
          </p:sp>
          <p:sp>
            <p:nvSpPr>
              <p:cNvPr id="44" name="Text Box 45"/>
              <p:cNvSpPr txBox="1">
                <a:spLocks noChangeArrowheads="1"/>
              </p:cNvSpPr>
              <p:nvPr/>
            </p:nvSpPr>
            <p:spPr bwMode="auto">
              <a:xfrm>
                <a:off x="806" y="3663"/>
                <a:ext cx="175" cy="15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45" name="Rectangle 46"/>
              <p:cNvSpPr>
                <a:spLocks noChangeArrowheads="1"/>
              </p:cNvSpPr>
              <p:nvPr/>
            </p:nvSpPr>
            <p:spPr bwMode="auto">
              <a:xfrm>
                <a:off x="914" y="3505"/>
                <a:ext cx="2246" cy="21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800" dirty="0" err="1">
                    <a:solidFill>
                      <a:srgbClr val="0000FF"/>
                    </a:solidFill>
                  </a:rPr>
                  <a:t>q</a:t>
                </a:r>
                <a:r>
                  <a:rPr lang="en-US" sz="1800" baseline="-25000" dirty="0" err="1">
                    <a:solidFill>
                      <a:srgbClr val="0000FF"/>
                    </a:solidFill>
                  </a:rPr>
                  <a:t>R</a:t>
                </a:r>
                <a:r>
                  <a:rPr lang="en-US" sz="1800" dirty="0">
                    <a:solidFill>
                      <a:srgbClr val="0000FF"/>
                    </a:solidFill>
                  </a:rPr>
                  <a:t>(M)</a:t>
                </a:r>
                <a:r>
                  <a:rPr lang="en-US" sz="1800" dirty="0" err="1">
                    <a:solidFill>
                      <a:srgbClr val="33CC33"/>
                    </a:solidFill>
                  </a:rPr>
                  <a:t>q</a:t>
                </a:r>
                <a:r>
                  <a:rPr lang="en-US" sz="1800" baseline="-25000" dirty="0" err="1">
                    <a:solidFill>
                      <a:srgbClr val="33CC33"/>
                    </a:solidFill>
                  </a:rPr>
                  <a:t>E</a:t>
                </a:r>
                <a:r>
                  <a:rPr lang="en-US" sz="1800" dirty="0">
                    <a:solidFill>
                      <a:srgbClr val="33CC33"/>
                    </a:solidFill>
                  </a:rPr>
                  <a:t>(M</a:t>
                </a:r>
                <a:r>
                  <a:rPr lang="en-US" sz="1800" dirty="0" smtClean="0">
                    <a:solidFill>
                      <a:srgbClr val="33CC33"/>
                    </a:solidFill>
                  </a:rPr>
                  <a:t>)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{</a:t>
                </a:r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M,t</a:t>
                </a:r>
                <a:r>
                  <a:rPr lang="en-US" sz="1800" dirty="0">
                    <a:solidFill>
                      <a:srgbClr val="FF0000"/>
                    </a:solidFill>
                  </a:rPr>
                  <a:t>)</a:t>
                </a:r>
                <a:r>
                  <a:rPr lang="en-US" sz="1800" dirty="0"/>
                  <a:t>.</a:t>
                </a:r>
                <a:r>
                  <a:rPr lang="en-US" sz="1800" dirty="0" err="1">
                    <a:solidFill>
                      <a:srgbClr val="33CC33"/>
                    </a:solidFill>
                  </a:rPr>
                  <a:t>e</a:t>
                </a:r>
                <a:r>
                  <a:rPr lang="en-US" sz="1800" baseline="30000" dirty="0" err="1">
                    <a:solidFill>
                      <a:srgbClr val="33CC33"/>
                    </a:solidFill>
                  </a:rPr>
                  <a:t>i</a:t>
                </a:r>
                <a:r>
                  <a:rPr lang="en-US" sz="1800" baseline="30000" dirty="0" err="1">
                    <a:solidFill>
                      <a:srgbClr val="33CC33"/>
                    </a:solidFill>
                    <a:latin typeface="Symbol" pitchFamily="18" charset="2"/>
                  </a:rPr>
                  <a:t>f</a:t>
                </a:r>
                <a:r>
                  <a:rPr lang="en-US" sz="1800" baseline="-25000" dirty="0" err="1">
                    <a:solidFill>
                      <a:srgbClr val="33CC33"/>
                    </a:solidFill>
                    <a:latin typeface="Symbol" pitchFamily="18" charset="2"/>
                  </a:rPr>
                  <a:t>E</a:t>
                </a:r>
                <a:r>
                  <a:rPr lang="en-US" sz="1800" dirty="0" err="1"/>
                  <a:t>.</a:t>
                </a:r>
                <a:r>
                  <a:rPr lang="en-US" sz="1800" dirty="0" err="1">
                    <a:solidFill>
                      <a:srgbClr val="0000FF"/>
                    </a:solidFill>
                  </a:rPr>
                  <a:t>e</a:t>
                </a:r>
                <a:r>
                  <a:rPr lang="en-US" sz="1800" baseline="300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1800" baseline="30000" dirty="0" err="1">
                    <a:solidFill>
                      <a:srgbClr val="0000FF"/>
                    </a:solidFill>
                    <a:latin typeface="Symbol" pitchFamily="18" charset="2"/>
                  </a:rPr>
                  <a:t>f</a:t>
                </a:r>
                <a:r>
                  <a:rPr lang="en-US" sz="1800" baseline="-25000" dirty="0" err="1">
                    <a:solidFill>
                      <a:srgbClr val="0000FF"/>
                    </a:solidFill>
                  </a:rPr>
                  <a:t>R</a:t>
                </a:r>
                <a:r>
                  <a:rPr lang="en-US" sz="1800" dirty="0">
                    <a:solidFill>
                      <a:srgbClr val="000000"/>
                    </a:solidFill>
                  </a:rPr>
                  <a:t>}.S(t</a:t>
                </a:r>
                <a:r>
                  <a:rPr lang="en-US" sz="1800" dirty="0">
                    <a:solidFill>
                      <a:srgbClr val="33CC33"/>
                    </a:solidFill>
                  </a:rPr>
                  <a:t>-T</a:t>
                </a:r>
                <a:r>
                  <a:rPr lang="en-US" sz="1800" baseline="-25000" dirty="0">
                    <a:solidFill>
                      <a:srgbClr val="33CC33"/>
                    </a:solidFill>
                  </a:rPr>
                  <a:t>E</a:t>
                </a:r>
                <a:r>
                  <a:rPr lang="en-US" sz="1800" dirty="0">
                    <a:solidFill>
                      <a:srgbClr val="0000FF"/>
                    </a:solidFill>
                  </a:rPr>
                  <a:t>-T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R</a:t>
                </a:r>
                <a:r>
                  <a:rPr lang="en-US" sz="1800" dirty="0">
                    <a:solidFill>
                      <a:srgbClr val="000000"/>
                    </a:solidFill>
                  </a:rPr>
                  <a:t>)}</a:t>
                </a:r>
              </a:p>
            </p:txBody>
          </p:sp>
          <p:sp>
            <p:nvSpPr>
              <p:cNvPr id="46" name="Text Box 47"/>
              <p:cNvSpPr txBox="1">
                <a:spLocks noChangeArrowheads="1"/>
              </p:cNvSpPr>
              <p:nvPr/>
            </p:nvSpPr>
            <p:spPr bwMode="auto">
              <a:xfrm>
                <a:off x="362" y="3491"/>
                <a:ext cx="463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S</a:t>
                </a:r>
                <a:r>
                  <a:rPr lang="en-US" sz="1400" baseline="-25000" dirty="0"/>
                  <a:t>ER</a:t>
                </a:r>
                <a:r>
                  <a:rPr lang="en-US" sz="1800" dirty="0"/>
                  <a:t>(t)=</a:t>
                </a:r>
              </a:p>
            </p:txBody>
          </p:sp>
          <p:sp>
            <p:nvSpPr>
              <p:cNvPr id="47" name="Text Box 48"/>
              <p:cNvSpPr txBox="1">
                <a:spLocks noChangeArrowheads="1"/>
              </p:cNvSpPr>
              <p:nvPr/>
            </p:nvSpPr>
            <p:spPr bwMode="auto">
              <a:xfrm>
                <a:off x="488" y="3819"/>
                <a:ext cx="654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Flaw meshing</a:t>
                </a:r>
              </a:p>
            </p:txBody>
          </p:sp>
        </p:grpSp>
        <p:grpSp>
          <p:nvGrpSpPr>
            <p:cNvPr id="59" name="Group 62"/>
            <p:cNvGrpSpPr>
              <a:grpSpLocks/>
            </p:cNvGrpSpPr>
            <p:nvPr/>
          </p:nvGrpSpPr>
          <p:grpSpPr bwMode="auto">
            <a:xfrm>
              <a:off x="2214932" y="5986514"/>
              <a:ext cx="5746755" cy="369888"/>
              <a:chOff x="2044" y="2630"/>
              <a:chExt cx="3620" cy="233"/>
            </a:xfrm>
          </p:grpSpPr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2492" y="2650"/>
                <a:ext cx="3172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pitchFamily="18" charset="0"/>
                  </a:rPr>
                  <a:t> </a:t>
                </a:r>
                <a:r>
                  <a:rPr lang="en-US" sz="1400" dirty="0" smtClean="0"/>
                  <a:t>Kirchhoff diffraction coefficient, </a:t>
                </a:r>
                <a:r>
                  <a:rPr lang="en-US" sz="1400" dirty="0"/>
                  <a:t>valid near specular reflection</a:t>
                </a:r>
              </a:p>
            </p:txBody>
          </p:sp>
          <p:sp>
            <p:nvSpPr>
              <p:cNvPr id="61" name="Rectangle 61"/>
              <p:cNvSpPr>
                <a:spLocks noChangeArrowheads="1"/>
              </p:cNvSpPr>
              <p:nvPr/>
            </p:nvSpPr>
            <p:spPr bwMode="auto">
              <a:xfrm>
                <a:off x="2044" y="2630"/>
                <a:ext cx="51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M,t</a:t>
                </a:r>
                <a:r>
                  <a:rPr lang="en-US" sz="1800" dirty="0">
                    <a:solidFill>
                      <a:srgbClr val="FF0000"/>
                    </a:solidFill>
                  </a:rPr>
                  <a:t>)</a:t>
                </a:r>
                <a:endParaRPr lang="fr-FR" sz="1800" dirty="0"/>
              </a:p>
            </p:txBody>
          </p:sp>
        </p:grpSp>
      </p:grpSp>
      <p:sp>
        <p:nvSpPr>
          <p:cNvPr id="6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</a:rPr>
              <a:t>principle of UT Diffraction simulation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422" y="4652863"/>
            <a:ext cx="1816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Flèche droite 36"/>
          <p:cNvSpPr>
            <a:spLocks noChangeArrowheads="1"/>
          </p:cNvSpPr>
          <p:nvPr/>
        </p:nvSpPr>
        <p:spPr bwMode="auto">
          <a:xfrm>
            <a:off x="6333326" y="5086002"/>
            <a:ext cx="720725" cy="503238"/>
          </a:xfrm>
          <a:prstGeom prst="rightArrow">
            <a:avLst>
              <a:gd name="adj1" fmla="val 50000"/>
              <a:gd name="adj2" fmla="val 501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61719" y="4599147"/>
            <a:ext cx="7169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Synthesis of the received signal using </a:t>
            </a:r>
            <a:r>
              <a:rPr lang="en-US" dirty="0" err="1">
                <a:solidFill>
                  <a:srgbClr val="002060"/>
                </a:solidFill>
              </a:rPr>
              <a:t>Auld’s</a:t>
            </a:r>
            <a:r>
              <a:rPr lang="en-US" dirty="0">
                <a:solidFill>
                  <a:srgbClr val="002060"/>
                </a:solidFill>
              </a:rPr>
              <a:t> reciprocity principle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02F8F078-6D9E-40CF-B443-42253C2D701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Algorithm</a:t>
            </a:r>
            <a:r>
              <a:rPr lang="fr-FR" dirty="0" smtClean="0"/>
              <a:t> Of a DIFFRACTION SIMULATION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02F8F078-6D9E-40CF-B443-42253C2D701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485900"/>
            <a:ext cx="71151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CPU and GPU Platform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68780"/>
            <a:ext cx="8100456" cy="2684556"/>
          </a:xfrm>
        </p:spPr>
        <p:txBody>
          <a:bodyPr numCol="2"/>
          <a:lstStyle/>
          <a:p>
            <a:r>
              <a:rPr lang="fr-FR" dirty="0" err="1" smtClean="0"/>
              <a:t>Multicore</a:t>
            </a:r>
            <a:r>
              <a:rPr lang="fr-FR" dirty="0" smtClean="0"/>
              <a:t> CPU</a:t>
            </a:r>
            <a:endParaRPr lang="fr-FR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-2700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Small number of 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cores (10s)</a:t>
            </a:r>
          </a:p>
          <a:p>
            <a:pPr marL="0" indent="-2700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Cores can work on different tasks (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task parallelism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-2700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Core can handle complex task</a:t>
            </a:r>
          </a:p>
          <a:p>
            <a:pPr marL="0" indent="-2700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endParaRPr lang="en-US" sz="1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-2700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endParaRPr 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-2700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endParaRPr lang="en-US" sz="1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-2700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endParaRPr 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fr-FR" dirty="0" smtClean="0"/>
              <a:t>GPU</a:t>
            </a:r>
            <a:endParaRPr lang="fr-FR" dirty="0"/>
          </a:p>
          <a:p>
            <a:pPr marL="0" indent="-2700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Numerous smaller cores (100s)</a:t>
            </a:r>
          </a:p>
          <a:p>
            <a:pPr marL="0" indent="-2700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same task executed on multiple data by multiple cores ( 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data parallelism 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-2700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Memory access shared across cores</a:t>
            </a:r>
          </a:p>
          <a:p>
            <a:pPr marL="0" indent="-2700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Coprocessor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: separate memory from host CPU</a:t>
            </a:r>
          </a:p>
          <a:p>
            <a:pPr marL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-3600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fr-F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343A7D64-56D8-41C7-8183-BEE09C446D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29051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87530"/>
            <a:ext cx="2990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0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Implementation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76263" y="1268413"/>
            <a:ext cx="8172450" cy="4824883"/>
          </a:xfrm>
        </p:spPr>
        <p:txBody>
          <a:bodyPr/>
          <a:lstStyle/>
          <a:p>
            <a:pPr marL="581025"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endParaRPr lang="en-US" sz="1800" b="1" dirty="0" smtClean="0">
              <a:solidFill>
                <a:srgbClr val="DC3228"/>
              </a:solidFill>
              <a:latin typeface="Arial" charset="0"/>
              <a:cs typeface="Arial" charset="0"/>
            </a:endParaRPr>
          </a:p>
          <a:p>
            <a:pPr marL="581025"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en-US" sz="18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Algorithm optimized for coarse grained parallelism</a:t>
            </a:r>
            <a:endParaRPr lang="en-US" sz="1800" b="1" dirty="0">
              <a:solidFill>
                <a:srgbClr val="DC3228"/>
              </a:solidFill>
              <a:latin typeface="Arial" charset="0"/>
              <a:cs typeface="Arial" charset="0"/>
            </a:endParaRPr>
          </a:p>
          <a:p>
            <a:pPr indent="-34290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High level loops are multithreaded with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OpenMP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API at each step</a:t>
            </a:r>
          </a:p>
          <a:p>
            <a:pPr indent="-34290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Memory quite abundant on CPU so results are reused (field impulse responses)</a:t>
            </a:r>
          </a:p>
          <a:p>
            <a:pPr indent="-34290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34290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81025"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en-US" sz="1800" b="1" dirty="0">
                <a:solidFill>
                  <a:srgbClr val="DC3228"/>
                </a:solidFill>
                <a:latin typeface="Arial" charset="0"/>
                <a:cs typeface="Arial" charset="0"/>
              </a:rPr>
              <a:t>Signal processing use Intel Math Kernel Library (MKL)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34290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Need to evaluate the time gate of signals to initialize only once FFT operations</a:t>
            </a:r>
          </a:p>
          <a:p>
            <a:pPr indent="-34290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Calls to FFT are made by threads when needed, without any synchronization</a:t>
            </a:r>
          </a:p>
          <a:p>
            <a:pPr indent="-34290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81025"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ED8A80A-C7C2-483C-8424-83EF11714D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considerations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en-US" sz="16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GPU </a:t>
            </a:r>
            <a:r>
              <a:rPr lang="en-US" sz="1600" b="1" dirty="0">
                <a:solidFill>
                  <a:srgbClr val="DC3228"/>
                </a:solidFill>
                <a:latin typeface="Arial" charset="0"/>
                <a:cs typeface="Arial" charset="0"/>
              </a:rPr>
              <a:t>are aimed at </a:t>
            </a:r>
            <a:r>
              <a:rPr lang="en-US" sz="16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data </a:t>
            </a:r>
            <a:r>
              <a:rPr lang="en-US" sz="1600" b="1" dirty="0">
                <a:solidFill>
                  <a:srgbClr val="DC3228"/>
                </a:solidFill>
                <a:latin typeface="Arial" charset="0"/>
                <a:cs typeface="Arial" charset="0"/>
              </a:rPr>
              <a:t>parallel computations</a:t>
            </a:r>
          </a:p>
          <a:p>
            <a:pPr marL="866775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Analytical and specialized approach over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genericity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marL="866775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Control flow optimized for executing the same task over multiple data, in subroutines called “kernels”</a:t>
            </a:r>
          </a:p>
          <a:p>
            <a:pPr marL="866775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Benefits from GPU efficient collaboration of nearby threads (shared memory)</a:t>
            </a:r>
          </a:p>
          <a:p>
            <a:pPr marL="866775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cuFFT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library optimized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for 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batches of multiple signals</a:t>
            </a:r>
          </a:p>
          <a:p>
            <a:pPr marL="866775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81025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</a:pPr>
            <a:r>
              <a:rPr lang="en-US" sz="1600" b="1" dirty="0" smtClean="0">
                <a:solidFill>
                  <a:srgbClr val="DC3228"/>
                </a:solidFill>
                <a:latin typeface="Arial" charset="0"/>
                <a:cs typeface="Arial" charset="0"/>
              </a:rPr>
              <a:t>GPU are coprocessor driven by their host CPU</a:t>
            </a:r>
          </a:p>
          <a:p>
            <a:pPr marL="866775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Memory allocation should be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done prior 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to executing GPU kernels</a:t>
            </a:r>
          </a:p>
          <a:p>
            <a:pPr marL="866775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Memory management, kernel launches and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cuFFT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calls are made asynchronously by the host </a:t>
            </a:r>
          </a:p>
          <a:p>
            <a:pPr marL="866775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GPU have less device memory than CPU have commonly</a:t>
            </a: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866775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866775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EF8213"/>
              </a:buClr>
              <a:buFont typeface="Arial" pitchFamily="34" charset="0"/>
              <a:buChar char="•"/>
            </a:pPr>
            <a:endParaRPr lang="en-US" sz="16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QNDE 2013 - SESSION 43 | JULY 26, 2013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ED8A80A-C7C2-483C-8424-83EF11714D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emple_powerpoint_List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Exemple_powerpoint_List</Template>
  <TotalTime>6698</TotalTime>
  <Words>1584</Words>
  <Application>Microsoft Office PowerPoint</Application>
  <PresentationFormat>Affichage à l'écran (4:3)</PresentationFormat>
  <Paragraphs>361</Paragraphs>
  <Slides>22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Exemple_powerpoint_List</vt:lpstr>
      <vt:lpstr>Equation</vt:lpstr>
      <vt:lpstr>A  fast ultrasonic simulation TOOL  BASED ON MASSIVELY PARALLEL IMPLEMENTATIONs</vt:lpstr>
      <vt:lpstr>sommaire</vt:lpstr>
      <vt:lpstr>Context and objectives</vt:lpstr>
      <vt:lpstr>UT beam simulation using the paraxial ray tracing method</vt:lpstr>
      <vt:lpstr>principle of UT Diffraction simulation</vt:lpstr>
      <vt:lpstr>Algorithm Of a DIFFRACTION SIMULATION</vt:lpstr>
      <vt:lpstr>Overview of CPU and GPU Platform</vt:lpstr>
      <vt:lpstr>CPU Implementation</vt:lpstr>
      <vt:lpstr>GPU considerations</vt:lpstr>
      <vt:lpstr>GPU kernel realization</vt:lpstr>
      <vt:lpstr>Parallel algorithms overview</vt:lpstr>
      <vt:lpstr>Model validation on QNDE benchmark 2013</vt:lpstr>
      <vt:lpstr>Model validation on QNDE benchmark 2013</vt:lpstr>
      <vt:lpstr>Model validation on QNDE benchmark 2013</vt:lpstr>
      <vt:lpstr>Datasets breakdown</vt:lpstr>
      <vt:lpstr>Performances – MULTICORE CPU version</vt:lpstr>
      <vt:lpstr>Performances – MULTICORE CPU </vt:lpstr>
      <vt:lpstr>Performances – GPU</vt:lpstr>
      <vt:lpstr>Performances – GPU</vt:lpstr>
      <vt:lpstr>Conclusions</vt:lpstr>
      <vt:lpstr>Perspectives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EL133892</dc:creator>
  <cp:lastModifiedBy>LAMBERT Jason</cp:lastModifiedBy>
  <cp:revision>479</cp:revision>
  <cp:lastPrinted>2013-07-18T04:59:43Z</cp:lastPrinted>
  <dcterms:created xsi:type="dcterms:W3CDTF">2012-06-29T09:45:47Z</dcterms:created>
  <dcterms:modified xsi:type="dcterms:W3CDTF">2013-07-22T11:51:18Z</dcterms:modified>
</cp:coreProperties>
</file>